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8"/>
  </p:notesMasterIdLst>
  <p:sldIdLst>
    <p:sldId id="257" r:id="rId2"/>
    <p:sldId id="295" r:id="rId3"/>
    <p:sldId id="413" r:id="rId4"/>
    <p:sldId id="296" r:id="rId5"/>
    <p:sldId id="294" r:id="rId6"/>
    <p:sldId id="297" r:id="rId7"/>
    <p:sldId id="317" r:id="rId8"/>
    <p:sldId id="299" r:id="rId9"/>
    <p:sldId id="318" r:id="rId10"/>
    <p:sldId id="300" r:id="rId11"/>
    <p:sldId id="415" r:id="rId12"/>
    <p:sldId id="324" r:id="rId13"/>
    <p:sldId id="301" r:id="rId14"/>
    <p:sldId id="302" r:id="rId15"/>
    <p:sldId id="303" r:id="rId16"/>
    <p:sldId id="304" r:id="rId17"/>
    <p:sldId id="305" r:id="rId18"/>
    <p:sldId id="319" r:id="rId19"/>
    <p:sldId id="306" r:id="rId20"/>
    <p:sldId id="320" r:id="rId21"/>
    <p:sldId id="307" r:id="rId22"/>
    <p:sldId id="308" r:id="rId23"/>
    <p:sldId id="309" r:id="rId24"/>
    <p:sldId id="373" r:id="rId25"/>
    <p:sldId id="374" r:id="rId26"/>
    <p:sldId id="310" r:id="rId27"/>
    <p:sldId id="321" r:id="rId28"/>
    <p:sldId id="311" r:id="rId29"/>
    <p:sldId id="312" r:id="rId30"/>
    <p:sldId id="313" r:id="rId31"/>
    <p:sldId id="323" r:id="rId32"/>
    <p:sldId id="314" r:id="rId33"/>
    <p:sldId id="315" r:id="rId34"/>
    <p:sldId id="327" r:id="rId35"/>
    <p:sldId id="345" r:id="rId36"/>
    <p:sldId id="328" r:id="rId37"/>
    <p:sldId id="344" r:id="rId38"/>
    <p:sldId id="329" r:id="rId39"/>
    <p:sldId id="330" r:id="rId40"/>
    <p:sldId id="331" r:id="rId41"/>
    <p:sldId id="332" r:id="rId42"/>
    <p:sldId id="333" r:id="rId43"/>
    <p:sldId id="346" r:id="rId44"/>
    <p:sldId id="334" r:id="rId45"/>
    <p:sldId id="335" r:id="rId46"/>
    <p:sldId id="336" r:id="rId47"/>
    <p:sldId id="337" r:id="rId48"/>
    <p:sldId id="348" r:id="rId49"/>
    <p:sldId id="338" r:id="rId50"/>
    <p:sldId id="347" r:id="rId51"/>
    <p:sldId id="339" r:id="rId52"/>
    <p:sldId id="349" r:id="rId53"/>
    <p:sldId id="340" r:id="rId54"/>
    <p:sldId id="341" r:id="rId55"/>
    <p:sldId id="342" r:id="rId56"/>
    <p:sldId id="343" r:id="rId57"/>
    <p:sldId id="370" r:id="rId58"/>
    <p:sldId id="298" r:id="rId59"/>
    <p:sldId id="351" r:id="rId60"/>
    <p:sldId id="352" r:id="rId61"/>
    <p:sldId id="353" r:id="rId62"/>
    <p:sldId id="354" r:id="rId63"/>
    <p:sldId id="355" r:id="rId64"/>
    <p:sldId id="356" r:id="rId65"/>
    <p:sldId id="371" r:id="rId66"/>
    <p:sldId id="357" r:id="rId67"/>
    <p:sldId id="358" r:id="rId68"/>
    <p:sldId id="359" r:id="rId69"/>
    <p:sldId id="375" r:id="rId70"/>
    <p:sldId id="376" r:id="rId71"/>
    <p:sldId id="377" r:id="rId72"/>
    <p:sldId id="382" r:id="rId73"/>
    <p:sldId id="37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414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08" r:id="rId101"/>
    <p:sldId id="409" r:id="rId102"/>
    <p:sldId id="410" r:id="rId103"/>
    <p:sldId id="411" r:id="rId104"/>
    <p:sldId id="412" r:id="rId105"/>
    <p:sldId id="272" r:id="rId106"/>
    <p:sldId id="274" r:id="rId10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95B69"/>
    <a:srgbClr val="F37929"/>
    <a:srgbClr val="5BC1CD"/>
    <a:srgbClr val="D0CECE"/>
    <a:srgbClr val="115A94"/>
    <a:srgbClr val="013763"/>
    <a:srgbClr val="0E426B"/>
    <a:srgbClr val="274965"/>
    <a:srgbClr val="3E5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5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167F-3910-4B6E-9CD9-003217A41CD5}" type="datetimeFigureOut">
              <a:rPr lang="ko-KR" altLang="en-US" smtClean="0"/>
              <a:pPr/>
              <a:t>2016. 3. 23.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208E6-9293-4482-9A96-2DAB612CC9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2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5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82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60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9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7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7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3"/>
          <p:cNvSpPr/>
          <p:nvPr userDrawn="1"/>
        </p:nvSpPr>
        <p:spPr>
          <a:xfrm rot="10800000">
            <a:off x="0" y="0"/>
            <a:ext cx="9151150" cy="5445224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 userDrawn="1"/>
        </p:nvSpPr>
        <p:spPr>
          <a:xfrm>
            <a:off x="5436096" y="4365104"/>
            <a:ext cx="2649894" cy="864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6393484"/>
            <a:ext cx="2714627" cy="41381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1573389" y="1616988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73389" y="2979063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" y="878258"/>
            <a:ext cx="2331090" cy="1266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057" y="1764601"/>
            <a:ext cx="5725352" cy="111335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143375" cy="36275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769" y="120812"/>
            <a:ext cx="10382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153044" y="4595698"/>
            <a:ext cx="1215998" cy="40290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E426B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pPr lvl="0"/>
            <a:r>
              <a:rPr lang="ko-KR" altLang="en-US" dirty="0" err="1" smtClean="0"/>
              <a:t>김케티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54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464954" y="653406"/>
            <a:ext cx="782726" cy="6210604"/>
          </a:xfrm>
          <a:custGeom>
            <a:avLst/>
            <a:gdLst>
              <a:gd name="connsiteX0" fmla="*/ 782726 w 782726"/>
              <a:gd name="connsiteY0" fmla="*/ 0 h 6210604"/>
              <a:gd name="connsiteX1" fmla="*/ 782726 w 782726"/>
              <a:gd name="connsiteY1" fmla="*/ 5427878 h 6210604"/>
              <a:gd name="connsiteX2" fmla="*/ 0 w 782726"/>
              <a:gd name="connsiteY2" fmla="*/ 6210604 h 62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726" h="6210604">
                <a:moveTo>
                  <a:pt x="782726" y="0"/>
                </a:moveTo>
                <a:lnTo>
                  <a:pt x="782726" y="5427878"/>
                </a:lnTo>
                <a:lnTo>
                  <a:pt x="0" y="6210604"/>
                </a:lnTo>
              </a:path>
            </a:pathLst>
          </a:custGeom>
          <a:ln w="12700">
            <a:solidFill>
              <a:srgbClr val="115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3247680" y="653406"/>
            <a:ext cx="5896320" cy="337464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5896" y="731162"/>
            <a:ext cx="1323166" cy="17739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 Black" panose="020B0A04020102020204" pitchFamily="34" charset="0"/>
                <a:ea typeface="옥션고딕 B" pitchFamily="2" charset="-127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  <a:ea typeface="옥션고딕 B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5041187"/>
            <a:ext cx="2331090" cy="1266559"/>
          </a:xfrm>
          <a:prstGeom prst="rect">
            <a:avLst/>
          </a:prstGeom>
        </p:spPr>
      </p:pic>
      <p:sp>
        <p:nvSpPr>
          <p:cNvPr id="27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3568107" y="1329834"/>
            <a:ext cx="3095625" cy="4173499"/>
          </a:xfrm>
        </p:spPr>
        <p:txBody>
          <a:bodyPr anchor="ctr">
            <a:normAutofit/>
          </a:bodyPr>
          <a:lstStyle>
            <a:lvl1pPr marL="400050" indent="-400050">
              <a:buFont typeface="+mj-lt"/>
              <a:buAutoNum type="arabicPeriod"/>
              <a:defRPr sz="1800">
                <a:latin typeface="한컴 윤고딕 250" pitchFamily="18" charset="-127"/>
                <a:ea typeface="한컴 윤고딕 250" pitchFamily="18" charset="-127"/>
              </a:defRPr>
            </a:lvl1pPr>
            <a:lvl2pPr marL="457200" marR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400">
                <a:solidFill>
                  <a:srgbClr val="767171"/>
                </a:solidFill>
                <a:latin typeface="한컴 윤고딕 230" pitchFamily="18" charset="-127"/>
                <a:ea typeface="한컴 윤고딕 230" pitchFamily="18" charset="-127"/>
              </a:defRPr>
            </a:lvl2pPr>
          </a:lstStyle>
          <a:p>
            <a:pPr lvl="0"/>
            <a:r>
              <a:rPr lang="ko-KR" altLang="en-US" dirty="0" smtClean="0"/>
              <a:t>첫 번째 목차</a:t>
            </a:r>
            <a:endParaRPr lang="en-US" altLang="ko-KR" dirty="0" smtClean="0"/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ko-KR" dirty="0" smtClean="0"/>
          </a:p>
          <a:p>
            <a:pPr lvl="0"/>
            <a:r>
              <a:rPr lang="ko-KR" altLang="en-US" dirty="0" smtClean="0"/>
              <a:t>두 번째 목차</a:t>
            </a:r>
          </a:p>
        </p:txBody>
      </p:sp>
    </p:spTree>
    <p:extLst>
      <p:ext uri="{BB962C8B-B14F-4D97-AF65-F5344CB8AC3E}">
        <p14:creationId xmlns:p14="http://schemas.microsoft.com/office/powerpoint/2010/main" val="70352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7694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339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1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 userDrawn="1"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47" name="텍스트 개체 틀 4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45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46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765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8329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974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6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0" name="텍스트 개체 틀 50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51" name="텍스트 개체 틀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52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53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3137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3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4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9" r:id="rId3"/>
    <p:sldLayoutId id="2147483680" r:id="rId4"/>
    <p:sldLayoutId id="2147483675" r:id="rId5"/>
    <p:sldLayoutId id="2147483674" r:id="rId6"/>
    <p:sldLayoutId id="21474836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4" Type="http://schemas.openxmlformats.org/officeDocument/2006/relationships/image" Target="../media/image75.jpg"/><Relationship Id="rId5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jhyun0919/tensorflow_jhyun/blob/master/mist_basic_practice.ipynb" TargetMode="External"/><Relationship Id="rId3" Type="http://schemas.openxmlformats.org/officeDocument/2006/relationships/image" Target="../media/image78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3" Type="http://schemas.openxmlformats.org/officeDocument/2006/relationships/image" Target="../media/image103.gi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/>
              <a:t>Machine </a:t>
            </a:r>
            <a:br>
              <a:rPr lang="en-US" altLang="ko-KR" sz="4000" dirty="0" smtClean="0"/>
            </a:br>
            <a:r>
              <a:rPr lang="en-US" altLang="ko-KR" sz="4000" dirty="0" smtClean="0"/>
              <a:t>Learning : Basic</a:t>
            </a:r>
            <a:endParaRPr lang="ko-KR" altLang="en-US" sz="40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380442" cy="36275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2016.00.00(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박지현</a:t>
            </a:r>
            <a:endParaRPr lang="ko-KR" altLang="en-US" dirty="0"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r>
              <a:rPr lang="en-US" altLang="ko-KR" dirty="0"/>
              <a:t>In unsupervised learning, we get </a:t>
            </a:r>
            <a:r>
              <a:rPr lang="en-US" altLang="ko-KR" dirty="0">
                <a:solidFill>
                  <a:srgbClr val="0000FF"/>
                </a:solidFill>
              </a:rPr>
              <a:t>unlabeled data </a:t>
            </a:r>
          </a:p>
          <a:p>
            <a:pPr lvl="2"/>
            <a:r>
              <a:rPr lang="en-US" altLang="ko-KR" dirty="0"/>
              <a:t>Just told - here is a data set, can you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One </a:t>
            </a:r>
            <a:r>
              <a:rPr lang="en-US" altLang="ko-KR" dirty="0"/>
              <a:t>way of doing this would be to cluster data into to groups </a:t>
            </a:r>
          </a:p>
          <a:p>
            <a:pPr lvl="2"/>
            <a:r>
              <a:rPr lang="en-US" altLang="ko-KR" dirty="0"/>
              <a:t>This is a clustering </a:t>
            </a:r>
            <a:r>
              <a:rPr lang="en-US" altLang="ko-KR" dirty="0" smtClean="0"/>
              <a:t>algorithm</a:t>
            </a:r>
            <a:endParaRPr lang="en-US" altLang="ko-KR" dirty="0"/>
          </a:p>
          <a:p>
            <a:pPr lvl="1"/>
            <a:r>
              <a:rPr lang="en-US" altLang="ko-KR" dirty="0"/>
              <a:t>Example of clustering algorithm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Google </a:t>
            </a:r>
            <a:r>
              <a:rPr lang="en-US" altLang="ko-KR" dirty="0"/>
              <a:t>news </a:t>
            </a:r>
          </a:p>
          <a:p>
            <a:pPr lvl="3"/>
            <a:r>
              <a:rPr lang="en-US" altLang="ko-KR" dirty="0"/>
              <a:t>Groups news stories into cohesive </a:t>
            </a:r>
            <a:r>
              <a:rPr lang="en-US" altLang="ko-KR" dirty="0" smtClean="0"/>
              <a:t>groups</a:t>
            </a:r>
          </a:p>
          <a:p>
            <a:pPr lvl="2"/>
            <a:r>
              <a:rPr lang="en-US" altLang="ko-KR" dirty="0"/>
              <a:t>Social network analysis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Customer </a:t>
            </a:r>
            <a:r>
              <a:rPr lang="en-US" altLang="ko-KR" dirty="0"/>
              <a:t>data </a:t>
            </a:r>
          </a:p>
          <a:p>
            <a:pPr lvl="2"/>
            <a:r>
              <a:rPr lang="en-US" altLang="ko-KR" dirty="0"/>
              <a:t>Run algorithm to cluster individuals into types of people </a:t>
            </a:r>
          </a:p>
          <a:p>
            <a:pPr lvl="1"/>
            <a:r>
              <a:rPr lang="en-US" altLang="ko-KR" dirty="0" smtClean="0"/>
              <a:t>Basically,</a:t>
            </a:r>
            <a:endParaRPr lang="en-US" altLang="ko-KR" dirty="0"/>
          </a:p>
          <a:p>
            <a:pPr lvl="2"/>
            <a:r>
              <a:rPr lang="en-US" altLang="ko-KR" dirty="0"/>
              <a:t>Can </a:t>
            </a:r>
            <a:r>
              <a:rPr lang="en-US" altLang="ko-KR" dirty="0" smtClean="0"/>
              <a:t>a machine </a:t>
            </a:r>
            <a:r>
              <a:rPr lang="en-US" altLang="ko-KR" dirty="0">
                <a:solidFill>
                  <a:srgbClr val="0000FF"/>
                </a:solidFill>
              </a:rPr>
              <a:t>automatically generate </a:t>
            </a:r>
            <a:r>
              <a:rPr lang="en-US" altLang="ko-KR" dirty="0" smtClean="0">
                <a:solidFill>
                  <a:srgbClr val="0000FF"/>
                </a:solidFill>
              </a:rPr>
              <a:t>structure?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/>
              <a:t>Because we don't give it the answer, it's unsupervised learning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example </a:t>
            </a:r>
            <a:endParaRPr lang="en-US" altLang="ko-KR" sz="1600" dirty="0"/>
          </a:p>
          <a:p>
            <a:r>
              <a:rPr lang="en-US" altLang="ko-KR" dirty="0"/>
              <a:t>x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smtClean="0"/>
              <a:t>Mean </a:t>
            </a:r>
            <a:r>
              <a:rPr lang="en-US" altLang="ko-KR" dirty="0"/>
              <a:t>is about 5 </a:t>
            </a:r>
          </a:p>
          <a:p>
            <a:pPr lvl="1"/>
            <a:r>
              <a:rPr lang="en-US" altLang="ko-KR" dirty="0"/>
              <a:t>Standard deviation looks to be about 2 </a:t>
            </a:r>
            <a:endParaRPr lang="en-US" altLang="ko-KR" dirty="0" smtClean="0"/>
          </a:p>
          <a:p>
            <a:r>
              <a:rPr lang="en-US" altLang="ko-KR" dirty="0" smtClean="0"/>
              <a:t>x2 </a:t>
            </a:r>
            <a:endParaRPr lang="en-US" altLang="ko-KR" dirty="0"/>
          </a:p>
          <a:p>
            <a:pPr lvl="1"/>
            <a:r>
              <a:rPr lang="en-US" altLang="ko-KR" dirty="0"/>
              <a:t>Mean is about 3 </a:t>
            </a:r>
          </a:p>
          <a:p>
            <a:pPr lvl="1"/>
            <a:r>
              <a:rPr lang="en-US" altLang="ko-KR" dirty="0"/>
              <a:t>Standard deviation about 1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05015" y="3831458"/>
            <a:ext cx="6005060" cy="2033535"/>
            <a:chOff x="1746972" y="3823576"/>
            <a:chExt cx="6005060" cy="20335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972" y="3823576"/>
              <a:ext cx="2348074" cy="20335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373" y="3924727"/>
              <a:ext cx="3653659" cy="1831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8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example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Check </a:t>
            </a:r>
            <a:r>
              <a:rPr lang="en-US" altLang="ko-KR" dirty="0"/>
              <a:t>if a value is anomalous </a:t>
            </a:r>
          </a:p>
          <a:p>
            <a:pPr lvl="1"/>
            <a:r>
              <a:rPr lang="en-US" altLang="ko-KR" dirty="0"/>
              <a:t>Set epsilon as some </a:t>
            </a:r>
            <a:r>
              <a:rPr lang="en-US" altLang="ko-KR" dirty="0" smtClean="0"/>
              <a:t>value</a:t>
            </a:r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have two new data points new data-point has the values </a:t>
            </a:r>
          </a:p>
          <a:p>
            <a:pPr lvl="2"/>
            <a:r>
              <a:rPr lang="en-US" altLang="ko-KR" dirty="0" smtClean="0"/>
              <a:t>x1_test </a:t>
            </a:r>
            <a:endParaRPr lang="en-US" altLang="ko-KR" dirty="0"/>
          </a:p>
          <a:p>
            <a:pPr lvl="2"/>
            <a:r>
              <a:rPr lang="en-US" altLang="ko-KR" dirty="0" smtClean="0"/>
              <a:t>x2_test </a:t>
            </a:r>
          </a:p>
          <a:p>
            <a:r>
              <a:rPr lang="en-US" altLang="ko-KR" dirty="0" smtClean="0"/>
              <a:t>We </a:t>
            </a:r>
            <a:r>
              <a:rPr lang="en-US" altLang="ko-KR" dirty="0"/>
              <a:t>compute </a:t>
            </a:r>
          </a:p>
          <a:p>
            <a:pPr lvl="1"/>
            <a:r>
              <a:rPr lang="en-US" altLang="ko-KR" dirty="0"/>
              <a:t>p(x1test) = 0.436 &gt;= epsilon (~40% chance it's normal) Normal </a:t>
            </a:r>
          </a:p>
          <a:p>
            <a:pPr lvl="1"/>
            <a:r>
              <a:rPr lang="en-US" altLang="ko-KR" dirty="0"/>
              <a:t>p(x2test) = 0.0021 &lt; epsilon (~0.2% chance it's normal) Anomalous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2" y="2114329"/>
            <a:ext cx="2501681" cy="18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9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Developing and evaluating and anomaly detection system </a:t>
            </a:r>
          </a:p>
          <a:p>
            <a:r>
              <a:rPr lang="en-US" altLang="ko-KR" dirty="0"/>
              <a:t>Previously we spoke about the importance of real-number evaluation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Often </a:t>
            </a:r>
            <a:r>
              <a:rPr lang="en-US" altLang="ko-KR" dirty="0"/>
              <a:t>need to make a lot of choices (e.g. features to use) </a:t>
            </a:r>
          </a:p>
          <a:p>
            <a:pPr lvl="2"/>
            <a:r>
              <a:rPr lang="en-US" altLang="ko-KR" dirty="0"/>
              <a:t>Easier to evaluate your algorithm if it returns a single number to show if changes you made improved or worsened an </a:t>
            </a:r>
            <a:r>
              <a:rPr lang="en-US" altLang="ko-KR" dirty="0" smtClean="0"/>
              <a:t>algorithm's performance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develop an anomaly detection system quickly, would be helpful to have a way to </a:t>
            </a:r>
            <a:r>
              <a:rPr lang="en-US" altLang="ko-KR" dirty="0">
                <a:solidFill>
                  <a:srgbClr val="FF0000"/>
                </a:solidFill>
              </a:rPr>
              <a:t>evaluate your algorithm </a:t>
            </a:r>
          </a:p>
          <a:p>
            <a:r>
              <a:rPr lang="en-US" altLang="ko-KR" dirty="0"/>
              <a:t>Assume we have some labeled </a:t>
            </a:r>
            <a:r>
              <a:rPr lang="en-US" altLang="ko-KR" dirty="0" smtClean="0"/>
              <a:t>data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far we've been treating anomalous detection with unlabeled data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you have labeled data allows evaluation </a:t>
            </a:r>
          </a:p>
          <a:p>
            <a:pPr lvl="2"/>
            <a:r>
              <a:rPr lang="en-US" altLang="ko-KR" dirty="0"/>
              <a:t>i.e. if you think something </a:t>
            </a:r>
            <a:r>
              <a:rPr lang="en-US" altLang="ko-KR" dirty="0" smtClean="0"/>
              <a:t>is </a:t>
            </a:r>
            <a:r>
              <a:rPr lang="en-US" altLang="ko-KR" dirty="0"/>
              <a:t>anomalous you can be sure if it is or not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7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Developing and evaluating and anomaly detection system </a:t>
            </a:r>
          </a:p>
          <a:p>
            <a:r>
              <a:rPr lang="en-US" altLang="ko-KR" dirty="0"/>
              <a:t>So, taking our engine example </a:t>
            </a:r>
          </a:p>
          <a:p>
            <a:pPr lvl="1"/>
            <a:r>
              <a:rPr lang="en-US" altLang="ko-KR" dirty="0"/>
              <a:t>You have some labeled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Data </a:t>
            </a:r>
            <a:r>
              <a:rPr lang="en-US" altLang="ko-KR" dirty="0"/>
              <a:t>for engines which were non-anomalous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y = </a:t>
            </a:r>
            <a:r>
              <a:rPr lang="en-US" altLang="ko-KR" dirty="0" smtClean="0"/>
              <a:t>0</a:t>
            </a:r>
          </a:p>
          <a:p>
            <a:pPr lvl="2"/>
            <a:r>
              <a:rPr lang="en-US" altLang="ko-KR" dirty="0" smtClean="0"/>
              <a:t>Data </a:t>
            </a:r>
            <a:r>
              <a:rPr lang="en-US" altLang="ko-KR" dirty="0"/>
              <a:t>for engines which were anomalous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y = 1 </a:t>
            </a:r>
          </a:p>
          <a:p>
            <a:r>
              <a:rPr lang="en-US" altLang="ko-KR" dirty="0"/>
              <a:t>Training set is the collection of normal </a:t>
            </a:r>
            <a:r>
              <a:rPr lang="en-US" altLang="ko-KR" dirty="0" smtClean="0"/>
              <a:t>examples</a:t>
            </a:r>
            <a:endParaRPr lang="en-US" altLang="ko-KR" dirty="0"/>
          </a:p>
          <a:p>
            <a:pPr lvl="1"/>
            <a:r>
              <a:rPr lang="en-US" altLang="ko-KR" dirty="0" smtClean="0"/>
              <a:t>OK </a:t>
            </a:r>
            <a:r>
              <a:rPr lang="en-US" altLang="ko-KR" dirty="0"/>
              <a:t>even if we have a few anomalous data examples </a:t>
            </a:r>
          </a:p>
          <a:p>
            <a:r>
              <a:rPr lang="en-US" altLang="ko-KR" dirty="0"/>
              <a:t>Next </a:t>
            </a:r>
            <a:r>
              <a:rPr lang="en-US" altLang="ko-KR" dirty="0" smtClean="0"/>
              <a:t>define</a:t>
            </a:r>
          </a:p>
          <a:p>
            <a:pPr lvl="1"/>
            <a:r>
              <a:rPr lang="en-US" altLang="ko-KR" dirty="0" smtClean="0"/>
              <a:t>Cross </a:t>
            </a:r>
            <a:r>
              <a:rPr lang="en-US" altLang="ko-KR" dirty="0"/>
              <a:t>validation set </a:t>
            </a:r>
          </a:p>
          <a:p>
            <a:pPr lvl="1"/>
            <a:r>
              <a:rPr lang="en-US" altLang="ko-KR" dirty="0"/>
              <a:t>Test set </a:t>
            </a:r>
          </a:p>
          <a:p>
            <a:pPr lvl="1"/>
            <a:r>
              <a:rPr lang="en-US" altLang="ko-KR" dirty="0"/>
              <a:t>For both assume you can include a few examples which have anomalous examples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5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700" b="1" dirty="0"/>
              <a:t>Developing and evaluating and anomaly detection system </a:t>
            </a:r>
          </a:p>
          <a:p>
            <a:r>
              <a:rPr lang="en-US" altLang="ko-KR" dirty="0"/>
              <a:t>Specific example </a:t>
            </a:r>
          </a:p>
          <a:p>
            <a:pPr lvl="1"/>
            <a:r>
              <a:rPr lang="en-US" altLang="ko-KR" dirty="0" smtClean="0"/>
              <a:t>Engines</a:t>
            </a:r>
          </a:p>
          <a:p>
            <a:pPr lvl="2"/>
            <a:r>
              <a:rPr lang="en-US" altLang="ko-KR" dirty="0" smtClean="0"/>
              <a:t>Have </a:t>
            </a:r>
            <a:r>
              <a:rPr lang="en-US" altLang="ko-KR" dirty="0"/>
              <a:t>10 000 good engines </a:t>
            </a:r>
          </a:p>
          <a:p>
            <a:pPr lvl="3"/>
            <a:r>
              <a:rPr lang="en-US" altLang="ko-KR" dirty="0"/>
              <a:t>OK even if a few bad ones are here... </a:t>
            </a:r>
          </a:p>
          <a:p>
            <a:pPr lvl="3"/>
            <a:r>
              <a:rPr lang="en-US" altLang="ko-KR" dirty="0"/>
              <a:t>LOTS of y = 0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 </a:t>
            </a:r>
            <a:r>
              <a:rPr lang="en-US" altLang="ko-KR" dirty="0"/>
              <a:t>flawed engines </a:t>
            </a:r>
          </a:p>
          <a:p>
            <a:pPr lvl="3"/>
            <a:r>
              <a:rPr lang="en-US" altLang="ko-KR" dirty="0"/>
              <a:t>Typically when y = 1 have 2-50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Split </a:t>
            </a:r>
            <a:r>
              <a:rPr lang="en-US" altLang="ko-KR" dirty="0"/>
              <a:t>into </a:t>
            </a:r>
          </a:p>
          <a:p>
            <a:pPr lvl="3"/>
            <a:r>
              <a:rPr lang="en-US" altLang="ko-KR" dirty="0"/>
              <a:t>Training set: 6000 good engines (y = 0)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CV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Test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Ratio </a:t>
            </a:r>
            <a:r>
              <a:rPr lang="en-US" altLang="ko-KR" dirty="0"/>
              <a:t>is 3:1:1 </a:t>
            </a:r>
          </a:p>
          <a:p>
            <a:r>
              <a:rPr lang="en-US" altLang="ko-KR" dirty="0"/>
              <a:t>Sometimes we see a different way of </a:t>
            </a:r>
            <a:r>
              <a:rPr lang="en-US" altLang="ko-KR" dirty="0" smtClean="0"/>
              <a:t>splitting</a:t>
            </a:r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6000 good in </a:t>
            </a:r>
            <a:r>
              <a:rPr lang="en-US" altLang="ko-KR" dirty="0" smtClean="0"/>
              <a:t>training</a:t>
            </a:r>
          </a:p>
          <a:p>
            <a:pPr lvl="1"/>
            <a:r>
              <a:rPr lang="en-US" altLang="ko-KR" dirty="0" smtClean="0"/>
              <a:t>Same </a:t>
            </a:r>
            <a:r>
              <a:rPr lang="en-US" altLang="ko-KR" dirty="0"/>
              <a:t>CV and test set (4000 good in each) different 10 anomalous,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Or </a:t>
            </a:r>
            <a:r>
              <a:rPr lang="en-US" altLang="ko-KR" dirty="0"/>
              <a:t>even 20 anomalous (same </a:t>
            </a:r>
            <a:r>
              <a:rPr lang="en-US" altLang="ko-KR" dirty="0" smtClean="0"/>
              <a:t>ones)</a:t>
            </a:r>
          </a:p>
          <a:p>
            <a:pPr lvl="1"/>
            <a:r>
              <a:rPr lang="en-US" altLang="ko-KR" dirty="0" smtClean="0"/>
              <a:t>This </a:t>
            </a:r>
            <a:r>
              <a:rPr lang="en-US" altLang="ko-KR" dirty="0"/>
              <a:t>is bad practice - should use different data in CV and test set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5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1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9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2" y="2358413"/>
            <a:ext cx="6515832" cy="37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/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</a:p>
          <a:p>
            <a:r>
              <a:rPr lang="en-US" altLang="ko-KR" dirty="0"/>
              <a:t>Housing price data example used earlier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regression problem </a:t>
            </a:r>
          </a:p>
          <a:p>
            <a:r>
              <a:rPr lang="en-US" altLang="ko-KR" dirty="0"/>
              <a:t>What do we start </a:t>
            </a:r>
            <a:r>
              <a:rPr lang="en-US" altLang="ko-KR" dirty="0" smtClean="0"/>
              <a:t>with?</a:t>
            </a:r>
          </a:p>
          <a:p>
            <a:pPr lvl="1"/>
            <a:r>
              <a:rPr lang="en-US" altLang="ko-KR" dirty="0" smtClean="0"/>
              <a:t>Training </a:t>
            </a:r>
            <a:r>
              <a:rPr lang="en-US" altLang="ko-KR" dirty="0"/>
              <a:t>set (this is your data set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/>
              </a:rPr>
              <a:t></a:t>
            </a:r>
            <a:r>
              <a:rPr lang="en-US" altLang="ko-KR" dirty="0" smtClean="0">
                <a:solidFill>
                  <a:srgbClr val="0000FF"/>
                </a:solidFill>
                <a:sym typeface="Wingdings"/>
              </a:rPr>
              <a:t>labeled datasets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Notation </a:t>
            </a:r>
            <a:r>
              <a:rPr lang="en-US" altLang="ko-KR" dirty="0"/>
              <a:t>(</a:t>
            </a:r>
            <a:r>
              <a:rPr lang="en-US" altLang="ko-KR" i="1" dirty="0"/>
              <a:t>used throughout the course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m = number of </a:t>
            </a:r>
            <a:r>
              <a:rPr lang="en-US" altLang="ko-KR" b="1" dirty="0"/>
              <a:t>training examples 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x's </a:t>
            </a:r>
            <a:r>
              <a:rPr lang="en-US" altLang="ko-KR" dirty="0"/>
              <a:t>= input variables / </a:t>
            </a:r>
            <a:r>
              <a:rPr lang="en-US" altLang="ko-KR" dirty="0" smtClean="0"/>
              <a:t>features</a:t>
            </a:r>
          </a:p>
          <a:p>
            <a:pPr lvl="2"/>
            <a:r>
              <a:rPr lang="en-US" altLang="ko-KR" dirty="0" smtClean="0"/>
              <a:t>y's </a:t>
            </a:r>
            <a:r>
              <a:rPr lang="en-US" altLang="ko-KR" dirty="0"/>
              <a:t>= output variable "target" variables </a:t>
            </a:r>
          </a:p>
          <a:p>
            <a:pPr lvl="2"/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- single training example </a:t>
            </a:r>
          </a:p>
          <a:p>
            <a:pPr lvl="2"/>
            <a:r>
              <a:rPr lang="en-US" altLang="ko-KR" dirty="0"/>
              <a:t>(xi, </a:t>
            </a:r>
            <a:r>
              <a:rPr lang="en-US" altLang="ko-KR" dirty="0" err="1"/>
              <a:t>yj</a:t>
            </a:r>
            <a:r>
              <a:rPr lang="en-US" altLang="ko-KR" dirty="0"/>
              <a:t>) - specific example (</a:t>
            </a:r>
            <a:r>
              <a:rPr lang="en-US" altLang="ko-KR" dirty="0" err="1" smtClean="0"/>
              <a:t>i_th</a:t>
            </a:r>
            <a:r>
              <a:rPr lang="en-US" altLang="ko-KR" dirty="0" smtClean="0"/>
              <a:t> </a:t>
            </a:r>
            <a:r>
              <a:rPr lang="en-US" altLang="ko-KR" dirty="0"/>
              <a:t>training example)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is an index to training set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52" y="2214471"/>
            <a:ext cx="4404895" cy="17175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067077"/>
            <a:ext cx="4283708" cy="17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Linear </a:t>
            </a:r>
            <a:r>
              <a:rPr lang="en-US" altLang="ko-KR" sz="1600" b="1" dirty="0" smtClean="0"/>
              <a:t>Regression</a:t>
            </a:r>
            <a:endParaRPr lang="en-US" altLang="ko-KR" b="1" dirty="0" smtClean="0"/>
          </a:p>
          <a:p>
            <a:r>
              <a:rPr lang="en-US" altLang="ko-KR" dirty="0"/>
              <a:t>With our training set defined - how do we used it?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training set </a:t>
            </a:r>
            <a:endParaRPr lang="en-US" altLang="ko-KR" dirty="0" smtClean="0"/>
          </a:p>
          <a:p>
            <a:pPr lvl="1"/>
            <a:r>
              <a:rPr lang="en-US" altLang="ko-KR" dirty="0"/>
              <a:t>Pass into a learning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Algorithm </a:t>
            </a:r>
            <a:r>
              <a:rPr lang="en-US" altLang="ko-KR" dirty="0"/>
              <a:t>outputs </a:t>
            </a:r>
            <a:r>
              <a:rPr lang="en-US" altLang="ko-KR" dirty="0">
                <a:solidFill>
                  <a:srgbClr val="0000FF"/>
                </a:solidFill>
              </a:rPr>
              <a:t>a function </a:t>
            </a:r>
            <a:r>
              <a:rPr lang="en-US" altLang="ko-KR" dirty="0"/>
              <a:t>(denoted </a:t>
            </a:r>
            <a:r>
              <a:rPr lang="en-US" altLang="ko-KR" i="1" dirty="0"/>
              <a:t>h </a:t>
            </a:r>
            <a:r>
              <a:rPr lang="en-US" altLang="ko-KR" dirty="0"/>
              <a:t>) (</a:t>
            </a:r>
            <a:r>
              <a:rPr lang="en-US" altLang="ko-KR" dirty="0">
                <a:solidFill>
                  <a:srgbClr val="0000FF"/>
                </a:solidFill>
              </a:rPr>
              <a:t>h = hypothesis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This function takes an input (e.g. size of new house) </a:t>
            </a:r>
          </a:p>
          <a:p>
            <a:pPr lvl="2"/>
            <a:r>
              <a:rPr lang="en-US" altLang="ko-KR" dirty="0"/>
              <a:t>Tries to output the estimated value of Y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represent hypothesis </a:t>
            </a:r>
            <a:r>
              <a:rPr lang="en-US" altLang="ko-KR" i="1" dirty="0"/>
              <a:t>h 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Going to present h as;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/>
              <a:t>θi</a:t>
            </a:r>
            <a:r>
              <a:rPr lang="en-US" altLang="ko-KR" dirty="0"/>
              <a:t> are </a:t>
            </a:r>
            <a:r>
              <a:rPr lang="en-US" altLang="ko-KR" dirty="0" smtClean="0">
                <a:solidFill>
                  <a:srgbClr val="0000FF"/>
                </a:solidFill>
              </a:rPr>
              <a:t>parameters</a:t>
            </a:r>
            <a:r>
              <a:rPr lang="en-US" altLang="ko-KR" dirty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So </a:t>
            </a:r>
            <a:r>
              <a:rPr lang="en-US" altLang="ko-KR" dirty="0"/>
              <a:t>in </a:t>
            </a:r>
            <a:r>
              <a:rPr lang="en-US" altLang="ko-KR" dirty="0" smtClean="0"/>
              <a:t>summary</a:t>
            </a:r>
          </a:p>
          <a:p>
            <a:pPr lvl="1"/>
            <a:r>
              <a:rPr lang="en-US" altLang="ko-KR" dirty="0" smtClean="0"/>
              <a:t>A </a:t>
            </a:r>
            <a:r>
              <a:rPr lang="en-US" altLang="ko-KR" dirty="0"/>
              <a:t>hypothesis takes in some </a:t>
            </a:r>
            <a:r>
              <a:rPr lang="en-US" altLang="ko-KR" dirty="0" smtClean="0"/>
              <a:t>variable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Uses </a:t>
            </a:r>
            <a:r>
              <a:rPr lang="en-US" altLang="ko-KR" dirty="0">
                <a:solidFill>
                  <a:srgbClr val="0000FF"/>
                </a:solidFill>
              </a:rPr>
              <a:t>parameters determined by a learning system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Outputs </a:t>
            </a:r>
            <a:r>
              <a:rPr lang="en-US" altLang="ko-KR" dirty="0"/>
              <a:t>a prediction based on that </a:t>
            </a:r>
            <a:r>
              <a:rPr lang="en-US" altLang="ko-KR" dirty="0" smtClean="0"/>
              <a:t>input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2" y="4283716"/>
            <a:ext cx="2820296" cy="4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  <a:r>
              <a:rPr lang="en-US" altLang="ko-KR" b="1" dirty="0"/>
              <a:t>- implementation (cost function) </a:t>
            </a:r>
            <a:endParaRPr lang="en-US" altLang="ko-KR" dirty="0"/>
          </a:p>
          <a:p>
            <a:r>
              <a:rPr lang="en-US" altLang="ko-KR" dirty="0"/>
              <a:t>A cost function lets us figure out how to fit the best straight line to our data </a:t>
            </a:r>
          </a:p>
          <a:p>
            <a:r>
              <a:rPr lang="en-US" altLang="ko-KR" dirty="0"/>
              <a:t>Think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as a "y imitator" </a:t>
            </a:r>
          </a:p>
          <a:p>
            <a:pPr lvl="1"/>
            <a:r>
              <a:rPr lang="en-US" altLang="ko-KR" dirty="0" smtClean="0"/>
              <a:t>it </a:t>
            </a:r>
            <a:r>
              <a:rPr lang="en-US" altLang="ko-KR" dirty="0"/>
              <a:t>tries to convert the x into y, and considering we already have y we can evaluate how well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does </a:t>
            </a:r>
            <a:r>
              <a:rPr lang="en-US" altLang="ko-KR" dirty="0" smtClean="0"/>
              <a:t>this</a:t>
            </a:r>
            <a:endParaRPr lang="en-US" altLang="ko-KR" dirty="0"/>
          </a:p>
          <a:p>
            <a:r>
              <a:rPr lang="en-US" altLang="ko-KR" dirty="0"/>
              <a:t>The optimization objective for the learning algorithm is find the value of θ</a:t>
            </a:r>
            <a:r>
              <a:rPr lang="en-US" altLang="ko-KR" baseline="-25000" dirty="0"/>
              <a:t>1</a:t>
            </a:r>
            <a:r>
              <a:rPr lang="en-US" altLang="ko-KR" dirty="0"/>
              <a:t> which minimizes J(θ</a:t>
            </a:r>
            <a:r>
              <a:rPr lang="en-US" altLang="ko-KR" baseline="-25000" dirty="0"/>
              <a:t>1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251962"/>
            <a:ext cx="3589565" cy="1417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28" y="3766732"/>
            <a:ext cx="2875469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95" y="2358413"/>
            <a:ext cx="4813300" cy="36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71" y="2312761"/>
            <a:ext cx="3980147" cy="38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>
                <a:solidFill>
                  <a:srgbClr val="0000FF"/>
                </a:solidFill>
              </a:rPr>
              <a:t>Minimize</a:t>
            </a:r>
            <a:r>
              <a:rPr lang="en-US" altLang="ko-KR" dirty="0"/>
              <a:t> cost function J </a:t>
            </a:r>
          </a:p>
          <a:p>
            <a:r>
              <a:rPr lang="en-US" altLang="ko-KR" dirty="0"/>
              <a:t>Gradient </a:t>
            </a:r>
            <a:r>
              <a:rPr lang="en-US" altLang="ko-KR" dirty="0" smtClean="0"/>
              <a:t>descent</a:t>
            </a:r>
          </a:p>
          <a:p>
            <a:pPr lvl="1"/>
            <a:r>
              <a:rPr lang="en-US" altLang="ko-KR" dirty="0" smtClean="0"/>
              <a:t>Used </a:t>
            </a:r>
            <a:r>
              <a:rPr lang="en-US" altLang="ko-KR" dirty="0"/>
              <a:t>all over machine learning for minimization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3098547"/>
            <a:ext cx="5693229" cy="28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Logistic Regression</a:t>
            </a:r>
          </a:p>
          <a:p>
            <a:r>
              <a:rPr lang="en-US" altLang="ko-KR" dirty="0" smtClean="0"/>
              <a:t>Regularization</a:t>
            </a:r>
          </a:p>
          <a:p>
            <a:r>
              <a:rPr lang="en-US" altLang="ko-KR" dirty="0" smtClean="0"/>
              <a:t>Neural Networks</a:t>
            </a:r>
          </a:p>
          <a:p>
            <a:r>
              <a:rPr lang="en-US" altLang="ko-KR" dirty="0" smtClean="0"/>
              <a:t>Advices for Machine Learning</a:t>
            </a:r>
          </a:p>
          <a:p>
            <a:r>
              <a:rPr lang="en-US" altLang="ko-KR" dirty="0" smtClean="0"/>
              <a:t>Unsupervised Learning</a:t>
            </a:r>
          </a:p>
          <a:p>
            <a:r>
              <a:rPr lang="en-US" altLang="ko-KR" dirty="0" smtClean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03754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 smtClean="0"/>
              <a:t>Formal definition</a:t>
            </a:r>
          </a:p>
          <a:p>
            <a:pPr lvl="1"/>
            <a:r>
              <a:rPr lang="en-US" altLang="ko-KR" dirty="0"/>
              <a:t>Do the following until </a:t>
            </a:r>
            <a:r>
              <a:rPr lang="en-US" altLang="ko-KR" dirty="0" smtClean="0"/>
              <a:t>convergence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linear regression cost function is always a </a:t>
            </a:r>
            <a:r>
              <a:rPr lang="en-US" altLang="ko-KR" b="1" dirty="0">
                <a:solidFill>
                  <a:srgbClr val="0000FF"/>
                </a:solidFill>
              </a:rPr>
              <a:t>convex </a:t>
            </a:r>
            <a:r>
              <a:rPr lang="en-US" altLang="ko-KR" b="1" dirty="0" smtClean="0">
                <a:solidFill>
                  <a:srgbClr val="0000FF"/>
                </a:solidFill>
              </a:rPr>
              <a:t>function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>
                <a:sym typeface="Wingdings"/>
              </a:rPr>
              <a:t></a:t>
            </a:r>
            <a:r>
              <a:rPr lang="en-US" altLang="ko-KR" dirty="0" smtClean="0"/>
              <a:t> </a:t>
            </a:r>
            <a:r>
              <a:rPr lang="en-US" altLang="ko-KR" dirty="0"/>
              <a:t>always has a </a:t>
            </a:r>
            <a:r>
              <a:rPr lang="en-US" altLang="ko-KR" dirty="0">
                <a:solidFill>
                  <a:srgbClr val="0000FF"/>
                </a:solidFill>
              </a:rPr>
              <a:t>single minimum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09" y="2728680"/>
            <a:ext cx="6206671" cy="720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17" y="4340867"/>
            <a:ext cx="3589565" cy="14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63" y="2489042"/>
            <a:ext cx="7334763" cy="34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This is actually </a:t>
            </a:r>
            <a:r>
              <a:rPr lang="en-US" altLang="ko-KR" b="1" dirty="0">
                <a:solidFill>
                  <a:srgbClr val="0000FF"/>
                </a:solidFill>
              </a:rPr>
              <a:t>Batch Gradient Descent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Refers to the fact that over each step you look at all the training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13" y="2422559"/>
            <a:ext cx="4859064" cy="23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Stochastic Gradient Descent (SGD)</a:t>
            </a: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13" y="2748297"/>
            <a:ext cx="3173791" cy="2770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99" y="2838993"/>
            <a:ext cx="3476109" cy="26850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299" y="2821076"/>
            <a:ext cx="3614841" cy="2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Descent </a:t>
            </a:r>
          </a:p>
          <a:p>
            <a:r>
              <a:rPr lang="en-US" altLang="ko-KR" dirty="0"/>
              <a:t>Mini-batch gradient descent is an additional approach which can work even faster than stochastic gradient </a:t>
            </a:r>
            <a:r>
              <a:rPr lang="en-US" altLang="ko-KR" dirty="0" smtClean="0"/>
              <a:t>descent</a:t>
            </a:r>
            <a:endParaRPr lang="en-US" altLang="ko-KR" dirty="0"/>
          </a:p>
          <a:p>
            <a:r>
              <a:rPr lang="en-US" altLang="ko-KR" dirty="0"/>
              <a:t>To summarize our approaches so far </a:t>
            </a:r>
          </a:p>
          <a:p>
            <a:pPr lvl="1"/>
            <a:r>
              <a:rPr lang="en-US" altLang="ko-KR" dirty="0"/>
              <a:t>Batch gradient descent: Use </a:t>
            </a:r>
            <a:r>
              <a:rPr lang="en-US" altLang="ko-KR" dirty="0">
                <a:solidFill>
                  <a:srgbClr val="0000FF"/>
                </a:solidFill>
              </a:rPr>
              <a:t>all </a:t>
            </a:r>
            <a:r>
              <a:rPr lang="en-US" altLang="ko-KR" i="1" dirty="0">
                <a:solidFill>
                  <a:srgbClr val="0000FF"/>
                </a:solidFill>
              </a:rPr>
              <a:t>m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</a:t>
            </a:r>
            <a:r>
              <a:rPr lang="en-US" altLang="ko-KR" dirty="0" smtClean="0"/>
              <a:t>iteration</a:t>
            </a:r>
          </a:p>
          <a:p>
            <a:pPr lvl="1"/>
            <a:r>
              <a:rPr lang="en-US" altLang="ko-KR" dirty="0" smtClean="0"/>
              <a:t>Stochastic </a:t>
            </a:r>
            <a:r>
              <a:rPr lang="en-US" altLang="ko-KR" dirty="0"/>
              <a:t>gradient descent: Use </a:t>
            </a:r>
            <a:r>
              <a:rPr lang="en-US" altLang="ko-KR" dirty="0">
                <a:solidFill>
                  <a:srgbClr val="0000FF"/>
                </a:solidFill>
              </a:rPr>
              <a:t>1 example</a:t>
            </a:r>
            <a:r>
              <a:rPr lang="en-US" altLang="ko-KR" dirty="0"/>
              <a:t> in each iteration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Mini-batch </a:t>
            </a:r>
            <a:r>
              <a:rPr lang="en-US" altLang="ko-KR" dirty="0"/>
              <a:t>gradient descent: Use </a:t>
            </a:r>
            <a:r>
              <a:rPr lang="en-US" altLang="ko-KR" i="1" dirty="0">
                <a:solidFill>
                  <a:srgbClr val="0000FF"/>
                </a:solidFill>
              </a:rPr>
              <a:t>b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iteration </a:t>
            </a:r>
          </a:p>
          <a:p>
            <a:pPr lvl="2"/>
            <a:r>
              <a:rPr lang="en-US" altLang="ko-KR" i="1" dirty="0"/>
              <a:t>b </a:t>
            </a:r>
            <a:r>
              <a:rPr lang="en-US" altLang="ko-KR" dirty="0"/>
              <a:t>= mini-batch </a:t>
            </a:r>
            <a:r>
              <a:rPr lang="en-US" altLang="ko-KR" dirty="0" smtClean="0"/>
              <a:t>size</a:t>
            </a:r>
          </a:p>
          <a:p>
            <a:r>
              <a:rPr lang="en-US" altLang="ko-KR" dirty="0"/>
              <a:t>So just like batch, except we use tiny batches </a:t>
            </a:r>
          </a:p>
          <a:p>
            <a:r>
              <a:rPr lang="en-US" altLang="ko-KR" dirty="0"/>
              <a:t>Typical range for </a:t>
            </a:r>
            <a:r>
              <a:rPr lang="en-US" altLang="ko-KR" i="1" dirty="0"/>
              <a:t>b </a:t>
            </a:r>
            <a:r>
              <a:rPr lang="en-US" altLang="ko-KR" dirty="0"/>
              <a:t>= 2-100 (10 maybe) For example </a:t>
            </a:r>
          </a:p>
          <a:p>
            <a:pPr lvl="1"/>
            <a:r>
              <a:rPr lang="en-US" altLang="ko-KR" i="1" dirty="0"/>
              <a:t>b </a:t>
            </a:r>
            <a:r>
              <a:rPr lang="en-US" altLang="ko-KR" dirty="0"/>
              <a:t>= </a:t>
            </a:r>
            <a:r>
              <a:rPr lang="en-US" altLang="ko-KR" dirty="0" smtClean="0"/>
              <a:t>10</a:t>
            </a:r>
          </a:p>
          <a:p>
            <a:pPr lvl="1"/>
            <a:r>
              <a:rPr lang="en-US" altLang="ko-KR" dirty="0" smtClean="0"/>
              <a:t>Get </a:t>
            </a:r>
            <a:r>
              <a:rPr lang="en-US" altLang="ko-KR" dirty="0"/>
              <a:t>10 examples from training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Perform </a:t>
            </a:r>
            <a:r>
              <a:rPr lang="en-US" altLang="ko-KR" dirty="0"/>
              <a:t>gradient descent update using the ten examples </a:t>
            </a:r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7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</a:t>
            </a:r>
            <a:r>
              <a:rPr lang="en-US" altLang="ko-KR" sz="1600" b="1" dirty="0" smtClean="0"/>
              <a:t>Descent</a:t>
            </a:r>
          </a:p>
          <a:p>
            <a:r>
              <a:rPr lang="en-US" altLang="ko-KR" b="1" dirty="0"/>
              <a:t>Mini-batch algorithm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57" y="2742799"/>
            <a:ext cx="3566648" cy="16822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05" y="2742799"/>
            <a:ext cx="3606566" cy="27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13898" y="2214471"/>
            <a:ext cx="6379676" cy="3494129"/>
            <a:chOff x="1156241" y="2228754"/>
            <a:chExt cx="7174853" cy="39720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241" y="2228754"/>
              <a:ext cx="3146666" cy="39720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694" y="3368229"/>
              <a:ext cx="3962400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4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r>
              <a:rPr lang="en-US" altLang="ko-KR" b="1" dirty="0"/>
              <a:t>M</a:t>
            </a:r>
            <a:r>
              <a:rPr lang="en-US" altLang="ko-KR" b="1" dirty="0" smtClean="0"/>
              <a:t>ean </a:t>
            </a:r>
            <a:r>
              <a:rPr lang="en-US" altLang="ko-KR" b="1" dirty="0"/>
              <a:t>normalization </a:t>
            </a:r>
            <a:endParaRPr lang="en-US" altLang="ko-KR" dirty="0"/>
          </a:p>
          <a:p>
            <a:pPr lvl="1"/>
            <a:r>
              <a:rPr lang="en-US" altLang="ko-KR" dirty="0"/>
              <a:t>Take a feature </a:t>
            </a:r>
            <a:r>
              <a:rPr lang="en-US" altLang="ko-KR" dirty="0" smtClean="0"/>
              <a:t>xi</a:t>
            </a:r>
          </a:p>
          <a:p>
            <a:pPr lvl="1"/>
            <a:r>
              <a:rPr lang="en-US" altLang="ko-KR" dirty="0" smtClean="0"/>
              <a:t>Replace </a:t>
            </a:r>
            <a:r>
              <a:rPr lang="en-US" altLang="ko-KR" dirty="0"/>
              <a:t>it by (xi - mean)/</a:t>
            </a:r>
            <a:r>
              <a:rPr lang="en-US" altLang="ko-KR" dirty="0" smtClean="0"/>
              <a:t>max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your values all have an average of about 0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44" y="3429725"/>
            <a:ext cx="5707002" cy="25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</a:t>
            </a:r>
            <a:r>
              <a:rPr lang="en-US" altLang="ko-KR" sz="1600" b="1" dirty="0" smtClean="0"/>
              <a:t>2: </a:t>
            </a:r>
            <a:r>
              <a:rPr lang="en-US" altLang="ko-KR" b="1" dirty="0" smtClean="0"/>
              <a:t>Learning </a:t>
            </a:r>
            <a:r>
              <a:rPr lang="en-US" altLang="ko-KR" b="1" dirty="0"/>
              <a:t>Rate </a:t>
            </a:r>
            <a:r>
              <a:rPr lang="en-US" altLang="ko-KR" b="1" dirty="0" smtClean="0"/>
              <a:t>α</a:t>
            </a:r>
            <a:endParaRPr lang="en-US" altLang="ko-KR" sz="1600" b="1" dirty="0" smtClean="0"/>
          </a:p>
          <a:p>
            <a:r>
              <a:rPr lang="en-US" altLang="ko-KR" dirty="0"/>
              <a:t>Plot min J(</a:t>
            </a:r>
            <a:r>
              <a:rPr lang="en-US" altLang="ko-KR" dirty="0" err="1"/>
              <a:t>θ</a:t>
            </a:r>
            <a:r>
              <a:rPr lang="en-US" altLang="ko-KR" dirty="0"/>
              <a:t>) vs. no of iterations</a:t>
            </a:r>
            <a:br>
              <a:rPr lang="en-US" altLang="ko-KR" dirty="0"/>
            </a:br>
            <a:r>
              <a:rPr lang="en-US" altLang="ko-KR" dirty="0"/>
              <a:t>(i.e. plotting J(</a:t>
            </a:r>
            <a:r>
              <a:rPr lang="en-US" altLang="ko-KR" dirty="0" err="1"/>
              <a:t>θ</a:t>
            </a:r>
            <a:r>
              <a:rPr lang="en-US" altLang="ko-KR" dirty="0"/>
              <a:t>) over the course of gradient descent </a:t>
            </a:r>
          </a:p>
          <a:p>
            <a:r>
              <a:rPr lang="en-US" altLang="ko-KR" dirty="0"/>
              <a:t>If gradient descent is working then J(</a:t>
            </a:r>
            <a:r>
              <a:rPr lang="en-US" altLang="ko-KR" dirty="0" err="1"/>
              <a:t>θ</a:t>
            </a:r>
            <a:r>
              <a:rPr lang="en-US" altLang="ko-KR" dirty="0"/>
              <a:t>) should decrease after every </a:t>
            </a:r>
            <a:r>
              <a:rPr lang="en-US" altLang="ko-KR" dirty="0" smtClean="0"/>
              <a:t>iteration;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23" y="3049766"/>
            <a:ext cx="3231243" cy="31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2</a:t>
            </a:r>
            <a:r>
              <a:rPr lang="en-US" altLang="ko-KR" b="1" dirty="0" smtClean="0"/>
              <a:t>: Learning </a:t>
            </a:r>
            <a:r>
              <a:rPr lang="en-US" altLang="ko-KR" b="1" dirty="0"/>
              <a:t>Rate α</a:t>
            </a:r>
          </a:p>
          <a:p>
            <a:r>
              <a:rPr lang="en-US" altLang="ko-KR" dirty="0"/>
              <a:t>If you plot J(</a:t>
            </a:r>
            <a:r>
              <a:rPr lang="en-US" altLang="ko-KR" dirty="0" err="1"/>
              <a:t>θ</a:t>
            </a:r>
            <a:r>
              <a:rPr lang="en-US" altLang="ko-KR" dirty="0"/>
              <a:t>) vs iterations and see the value is </a:t>
            </a:r>
            <a:r>
              <a:rPr lang="en-US" altLang="ko-KR" dirty="0" smtClean="0"/>
              <a:t>increasing</a:t>
            </a:r>
          </a:p>
          <a:p>
            <a:pPr lvl="1"/>
            <a:r>
              <a:rPr lang="en-US" altLang="ko-KR" dirty="0" smtClean="0"/>
              <a:t>means </a:t>
            </a:r>
            <a:r>
              <a:rPr lang="en-US" altLang="ko-KR" dirty="0"/>
              <a:t>you probably need a smaller 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Cause </a:t>
            </a:r>
            <a:r>
              <a:rPr lang="en-US" altLang="ko-KR" dirty="0"/>
              <a:t>is because your minimizing a function which looks like </a:t>
            </a:r>
            <a:r>
              <a:rPr lang="en-US" altLang="ko-KR" dirty="0" smtClean="0"/>
              <a:t>this;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88" y="3071027"/>
            <a:ext cx="4269624" cy="29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6617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Features and polynomial regression </a:t>
            </a:r>
            <a:endParaRPr lang="en-US" altLang="ko-KR" sz="1600" b="1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the derivation is pretty </a:t>
            </a:r>
            <a:r>
              <a:rPr lang="en-US" altLang="ko-KR" dirty="0" smtClean="0"/>
              <a:t>complex...</a:t>
            </a:r>
          </a:p>
          <a:p>
            <a:r>
              <a:rPr lang="en-US" altLang="ko-KR" dirty="0"/>
              <a:t>N</a:t>
            </a:r>
            <a:r>
              <a:rPr lang="en-US" altLang="ko-KR" dirty="0" smtClean="0"/>
              <a:t>ormal </a:t>
            </a:r>
            <a:r>
              <a:rPr lang="en-US" altLang="ko-KR" dirty="0"/>
              <a:t>E</a:t>
            </a:r>
            <a:r>
              <a:rPr lang="en-US" altLang="ko-KR" dirty="0" smtClean="0"/>
              <a:t>quation </a:t>
            </a:r>
          </a:p>
          <a:p>
            <a:pPr lvl="1"/>
            <a:r>
              <a:rPr lang="en-US" altLang="ko-KR" dirty="0" smtClean="0"/>
              <a:t>allows us to get optimal parameter without derivation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53" y="2214471"/>
            <a:ext cx="3886940" cy="2064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0" y="5404334"/>
            <a:ext cx="2671307" cy="5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/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</a:t>
            </a:r>
            <a:r>
              <a:rPr lang="en-US" altLang="ko-KR" sz="1600" b="1" dirty="0" smtClean="0"/>
              <a:t>Regression</a:t>
            </a:r>
          </a:p>
          <a:p>
            <a:r>
              <a:rPr lang="en-US" altLang="ko-KR" dirty="0"/>
              <a:t>Where y is a </a:t>
            </a:r>
            <a:r>
              <a:rPr lang="en-US" altLang="ko-KR" dirty="0">
                <a:solidFill>
                  <a:srgbClr val="0000FF"/>
                </a:solidFill>
              </a:rPr>
              <a:t>discrete </a:t>
            </a:r>
            <a:r>
              <a:rPr lang="en-US" altLang="ko-KR" dirty="0" smtClean="0">
                <a:solidFill>
                  <a:srgbClr val="0000FF"/>
                </a:solidFill>
              </a:rPr>
              <a:t>value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/>
              <a:t>Classification </a:t>
            </a:r>
            <a:r>
              <a:rPr lang="en-US" altLang="ko-KR" dirty="0" smtClean="0"/>
              <a:t>problems</a:t>
            </a:r>
          </a:p>
          <a:p>
            <a:pPr lvl="1"/>
            <a:r>
              <a:rPr lang="en-US" altLang="ko-KR" dirty="0" smtClean="0"/>
              <a:t>Email </a:t>
            </a:r>
            <a:r>
              <a:rPr lang="en-US" altLang="ko-KR" dirty="0"/>
              <a:t>-&gt; spam/not </a:t>
            </a:r>
            <a:r>
              <a:rPr lang="en-US" altLang="ko-KR" dirty="0" smtClean="0"/>
              <a:t>spam?</a:t>
            </a:r>
          </a:p>
          <a:p>
            <a:pPr lvl="1"/>
            <a:r>
              <a:rPr lang="en-US" altLang="ko-KR" dirty="0" smtClean="0"/>
              <a:t>Online </a:t>
            </a:r>
            <a:r>
              <a:rPr lang="en-US" altLang="ko-KR" dirty="0"/>
              <a:t>transactions -&gt; fraudulent?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Tumor </a:t>
            </a:r>
            <a:r>
              <a:rPr lang="en-US" altLang="ko-KR" dirty="0"/>
              <a:t>-&gt; Malignant/benign </a:t>
            </a:r>
          </a:p>
          <a:p>
            <a:r>
              <a:rPr lang="en-US" altLang="ko-KR" dirty="0"/>
              <a:t>Variable in these problems is Y Y is either 0 or 1 </a:t>
            </a:r>
          </a:p>
          <a:p>
            <a:pPr lvl="1"/>
            <a:r>
              <a:rPr lang="en-US" altLang="ko-KR" dirty="0"/>
              <a:t>0 = negative class (absence of something) </a:t>
            </a:r>
          </a:p>
          <a:p>
            <a:pPr lvl="1"/>
            <a:r>
              <a:rPr lang="en-US" altLang="ko-KR" dirty="0"/>
              <a:t>1 = positive class (presence of something) </a:t>
            </a:r>
            <a:endParaRPr lang="en-US" altLang="ko-KR" dirty="0" smtClean="0"/>
          </a:p>
          <a:p>
            <a:r>
              <a:rPr lang="en-US" altLang="ko-KR" dirty="0" smtClean="0"/>
              <a:t>Start </a:t>
            </a:r>
            <a:r>
              <a:rPr lang="en-US" altLang="ko-KR" dirty="0"/>
              <a:t>with </a:t>
            </a:r>
            <a:r>
              <a:rPr lang="en-US" altLang="ko-KR" b="1" dirty="0">
                <a:solidFill>
                  <a:srgbClr val="0000FF"/>
                </a:solidFill>
              </a:rPr>
              <a:t>binary class problems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Later look at </a:t>
            </a:r>
            <a:r>
              <a:rPr lang="en-US" altLang="ko-KR" dirty="0">
                <a:solidFill>
                  <a:srgbClr val="0000FF"/>
                </a:solidFill>
              </a:rPr>
              <a:t>multiclass classification problem</a:t>
            </a:r>
            <a:r>
              <a:rPr lang="en-US" altLang="ko-KR" dirty="0"/>
              <a:t>, although this is just an extension </a:t>
            </a:r>
            <a:r>
              <a:rPr lang="en-US" altLang="ko-KR" dirty="0" smtClean="0"/>
              <a:t>of </a:t>
            </a:r>
            <a:r>
              <a:rPr lang="en-US" altLang="ko-KR" dirty="0"/>
              <a:t>binary classification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8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66" y="4170668"/>
            <a:ext cx="6471557" cy="1899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106331"/>
            <a:ext cx="5878286" cy="20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8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/>
              <a:t>Decision boundary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14" y="2662719"/>
            <a:ext cx="4136571" cy="35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</a:t>
            </a:r>
            <a:r>
              <a:rPr lang="en-US" altLang="ko-KR" sz="1600" b="1" dirty="0" smtClean="0"/>
              <a:t>Regression</a:t>
            </a:r>
          </a:p>
          <a:p>
            <a:r>
              <a:rPr lang="en-US" altLang="ko-KR" dirty="0" smtClean="0"/>
              <a:t>Sigmoid function</a:t>
            </a:r>
            <a:r>
              <a:rPr lang="en-US" altLang="ko-KR" b="1" dirty="0" smtClean="0"/>
              <a:t> </a:t>
            </a:r>
          </a:p>
          <a:p>
            <a:pPr lvl="1"/>
            <a:r>
              <a:rPr lang="en-US" altLang="ko-KR" dirty="0" smtClean="0"/>
              <a:t>For </a:t>
            </a:r>
            <a:r>
              <a:rPr lang="en-US" altLang="ko-KR" dirty="0"/>
              <a:t>classification hypothesis </a:t>
            </a:r>
            <a:r>
              <a:rPr lang="en-US" altLang="ko-KR" dirty="0" smtClean="0"/>
              <a:t>representation, </a:t>
            </a:r>
            <a:br>
              <a:rPr lang="en-US" altLang="ko-KR" dirty="0" smtClean="0"/>
            </a:br>
            <a:r>
              <a:rPr lang="en-US" altLang="ko-KR" dirty="0" smtClean="0">
                <a:sym typeface="Wingdings"/>
              </a:rPr>
              <a:t> </a:t>
            </a:r>
            <a:r>
              <a:rPr lang="en-US" altLang="ko-KR" dirty="0" smtClean="0"/>
              <a:t>we </a:t>
            </a:r>
            <a:r>
              <a:rPr lang="en-US" altLang="ko-KR" dirty="0"/>
              <a:t>do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= g((</a:t>
            </a:r>
            <a:r>
              <a:rPr lang="en-US" altLang="ko-KR" dirty="0" err="1">
                <a:solidFill>
                  <a:srgbClr val="0000FF"/>
                </a:solidFill>
              </a:rPr>
              <a:t>θ</a:t>
            </a:r>
            <a:r>
              <a:rPr lang="en-US" altLang="ko-KR" i="1" baseline="30000" dirty="0" err="1">
                <a:solidFill>
                  <a:srgbClr val="0000FF"/>
                </a:solidFill>
              </a:rPr>
              <a:t>T</a:t>
            </a:r>
            <a:r>
              <a:rPr lang="en-US" altLang="ko-KR" i="1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dirty="0"/>
              <a:t>)) </a:t>
            </a:r>
          </a:p>
          <a:p>
            <a:pPr lvl="1"/>
            <a:r>
              <a:rPr lang="en-US" altLang="ko-KR" dirty="0"/>
              <a:t>Where we define </a:t>
            </a:r>
            <a:r>
              <a:rPr lang="en-US" altLang="ko-KR" dirty="0" smtClean="0"/>
              <a:t>g(z), z </a:t>
            </a:r>
            <a:r>
              <a:rPr lang="en-US" altLang="ko-KR" dirty="0"/>
              <a:t>is a real number </a:t>
            </a:r>
          </a:p>
          <a:p>
            <a:pPr lvl="1"/>
            <a:r>
              <a:rPr lang="en-US" altLang="ko-KR" dirty="0"/>
              <a:t>g(z) = 1/(1 + </a:t>
            </a:r>
            <a:r>
              <a:rPr lang="en-US" altLang="ko-KR" dirty="0" smtClean="0"/>
              <a:t>e</a:t>
            </a:r>
            <a:r>
              <a:rPr lang="en-US" altLang="ko-KR" i="1" baseline="30000" dirty="0" smtClean="0"/>
              <a:t>(-z)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This </a:t>
            </a:r>
            <a:r>
              <a:rPr lang="en-US" altLang="ko-KR" dirty="0"/>
              <a:t>is the </a:t>
            </a:r>
            <a:r>
              <a:rPr lang="en-US" altLang="ko-KR" b="1" dirty="0">
                <a:solidFill>
                  <a:srgbClr val="FF0000"/>
                </a:solidFill>
              </a:rPr>
              <a:t>sigmoid function</a:t>
            </a:r>
            <a:r>
              <a:rPr lang="en-US" altLang="ko-KR" dirty="0"/>
              <a:t>, or the </a:t>
            </a:r>
            <a:r>
              <a:rPr lang="en-US" altLang="ko-KR" b="1" dirty="0"/>
              <a:t>logistic function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44" y="3732178"/>
            <a:ext cx="4478911" cy="23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 smtClean="0">
                <a:solidFill>
                  <a:srgbClr val="0000FF"/>
                </a:solidFill>
              </a:rPr>
              <a:t>Hypothesis representation =  “Sigmoid function” + </a:t>
            </a:r>
            <a:r>
              <a:rPr lang="en-US" altLang="ko-KR" dirty="0" smtClean="0">
                <a:solidFill>
                  <a:srgbClr val="0000FF"/>
                </a:solidFill>
              </a:rPr>
              <a:t>“Decision boundary”</a:t>
            </a:r>
          </a:p>
          <a:p>
            <a:pPr lvl="1"/>
            <a:r>
              <a:rPr lang="en-US" altLang="ko-KR" dirty="0" err="1"/>
              <a:t>hθ</a:t>
            </a:r>
            <a:r>
              <a:rPr lang="en-US" altLang="ko-KR" dirty="0"/>
              <a:t>(x) = g((</a:t>
            </a:r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</a:t>
            </a:r>
            <a:r>
              <a:rPr lang="en-US" altLang="ko-KR" dirty="0" smtClean="0"/>
              <a:t>))</a:t>
            </a:r>
          </a:p>
          <a:p>
            <a:pPr lvl="1"/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 </a:t>
            </a:r>
            <a:r>
              <a:rPr lang="en-US" altLang="ko-KR" dirty="0" smtClean="0">
                <a:sym typeface="Wingdings"/>
              </a:rPr>
              <a:t> Decision Boundary</a:t>
            </a:r>
            <a:endParaRPr lang="en-US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r>
              <a:rPr lang="es-ES_tradnl" altLang="ko-KR" dirty="0" err="1" smtClean="0"/>
              <a:t>hθ</a:t>
            </a:r>
            <a:r>
              <a:rPr lang="es-ES_tradnl" altLang="ko-KR" dirty="0" smtClean="0"/>
              <a:t>(x</a:t>
            </a:r>
            <a:r>
              <a:rPr lang="es-ES_tradnl" altLang="ko-KR" dirty="0"/>
              <a:t>) = P(y=1|x ; </a:t>
            </a:r>
            <a:r>
              <a:rPr lang="es-ES_tradnl" altLang="ko-KR" dirty="0" err="1"/>
              <a:t>θ</a:t>
            </a:r>
            <a:r>
              <a:rPr lang="es-ES_tradnl" altLang="ko-KR" dirty="0"/>
              <a:t>) </a:t>
            </a:r>
          </a:p>
          <a:p>
            <a:r>
              <a:rPr lang="es-ES_tradnl" altLang="ko-KR" dirty="0" err="1"/>
              <a:t>What</a:t>
            </a:r>
            <a:r>
              <a:rPr lang="es-ES_tradnl" altLang="ko-KR" dirty="0"/>
              <a:t> </a:t>
            </a:r>
            <a:r>
              <a:rPr lang="es-ES_tradnl" altLang="ko-KR" dirty="0" err="1"/>
              <a:t>does</a:t>
            </a:r>
            <a:r>
              <a:rPr lang="es-ES_tradnl" altLang="ko-KR" dirty="0"/>
              <a:t> </a:t>
            </a:r>
            <a:r>
              <a:rPr lang="es-ES_tradnl" altLang="ko-KR" dirty="0" err="1"/>
              <a:t>this</a:t>
            </a:r>
            <a:r>
              <a:rPr lang="es-ES_tradnl" altLang="ko-KR" dirty="0"/>
              <a:t> </a:t>
            </a:r>
            <a:r>
              <a:rPr lang="es-ES_tradnl" altLang="ko-KR" dirty="0" smtClean="0"/>
              <a:t>mean?</a:t>
            </a:r>
          </a:p>
          <a:p>
            <a:pPr lvl="1"/>
            <a:r>
              <a:rPr lang="es-ES_tradnl" altLang="ko-KR" dirty="0" err="1" smtClean="0"/>
              <a:t>Probability</a:t>
            </a:r>
            <a:r>
              <a:rPr lang="es-ES_tradnl" altLang="ko-KR" dirty="0" smtClean="0"/>
              <a:t> </a:t>
            </a:r>
            <a:r>
              <a:rPr lang="es-ES_tradnl" altLang="ko-KR" dirty="0" err="1"/>
              <a:t>that</a:t>
            </a:r>
            <a:r>
              <a:rPr lang="es-ES_tradnl" altLang="ko-KR" dirty="0"/>
              <a:t> y=1, </a:t>
            </a:r>
            <a:r>
              <a:rPr lang="es-ES_tradnl" altLang="ko-KR" dirty="0" err="1"/>
              <a:t>given</a:t>
            </a:r>
            <a:r>
              <a:rPr lang="es-ES_tradnl" altLang="ko-KR" dirty="0"/>
              <a:t> x, </a:t>
            </a:r>
            <a:r>
              <a:rPr lang="es-ES_tradnl" altLang="ko-KR" dirty="0" err="1"/>
              <a:t>parameterized</a:t>
            </a:r>
            <a:r>
              <a:rPr lang="es-ES_tradnl" altLang="ko-KR" dirty="0"/>
              <a:t> </a:t>
            </a:r>
            <a:r>
              <a:rPr lang="es-ES_tradnl" altLang="ko-KR" dirty="0" err="1"/>
              <a:t>by</a:t>
            </a:r>
            <a:r>
              <a:rPr lang="es-ES_tradnl" altLang="ko-KR" dirty="0"/>
              <a:t> </a:t>
            </a:r>
            <a:r>
              <a:rPr lang="es-ES_tradnl" altLang="ko-KR" dirty="0" err="1"/>
              <a:t>θ</a:t>
            </a:r>
            <a:r>
              <a:rPr lang="es-ES_tradnl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06" y="3051676"/>
            <a:ext cx="3602588" cy="21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</a:t>
            </a:r>
            <a:r>
              <a:rPr lang="en-US" altLang="ko-KR" sz="1600" b="1" dirty="0" smtClean="0"/>
              <a:t>regression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615017"/>
            <a:ext cx="5444357" cy="22135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5" y="5093146"/>
            <a:ext cx="4102181" cy="7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regression</a:t>
            </a:r>
          </a:p>
          <a:p>
            <a:r>
              <a:rPr lang="en-US" altLang="ko-KR" dirty="0"/>
              <a:t>If we use </a:t>
            </a:r>
            <a:r>
              <a:rPr lang="en-US" altLang="ko-KR" dirty="0" smtClean="0"/>
              <a:t>the </a:t>
            </a:r>
            <a:r>
              <a:rPr lang="en-US" altLang="ko-KR" dirty="0" smtClean="0">
                <a:solidFill>
                  <a:srgbClr val="0000FF"/>
                </a:solidFill>
              </a:rPr>
              <a:t>cost function</a:t>
            </a:r>
            <a:r>
              <a:rPr lang="en-US" altLang="ko-KR" dirty="0" smtClean="0"/>
              <a:t>, which is from </a:t>
            </a:r>
            <a:r>
              <a:rPr lang="en-US" altLang="ko-KR" dirty="0" smtClean="0">
                <a:solidFill>
                  <a:srgbClr val="0000FF"/>
                </a:solidFill>
              </a:rPr>
              <a:t>linear regression</a:t>
            </a:r>
            <a:r>
              <a:rPr lang="en-US" altLang="ko-KR" dirty="0" smtClean="0"/>
              <a:t>, </a:t>
            </a:r>
            <a:r>
              <a:rPr lang="en-US" altLang="ko-KR" dirty="0"/>
              <a:t>for logistic regression this is a </a:t>
            </a:r>
            <a:r>
              <a:rPr lang="en-US" altLang="ko-KR" dirty="0">
                <a:solidFill>
                  <a:srgbClr val="0000FF"/>
                </a:solidFill>
              </a:rPr>
              <a:t>non-convex function</a:t>
            </a:r>
            <a:r>
              <a:rPr lang="en-US" altLang="ko-KR" dirty="0"/>
              <a:t> for parameter optimization </a:t>
            </a:r>
          </a:p>
          <a:p>
            <a:pPr lvl="1"/>
            <a:r>
              <a:rPr lang="en-US" altLang="ko-KR" dirty="0" smtClean="0"/>
              <a:t>Our </a:t>
            </a:r>
            <a:r>
              <a:rPr lang="en-US" altLang="ko-KR" dirty="0"/>
              <a:t>hypothesis function has a non-linearity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sigmoid function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A convex logistic regression cost function </a:t>
            </a:r>
          </a:p>
          <a:p>
            <a:pPr lvl="1"/>
            <a:r>
              <a:rPr lang="en-US" altLang="ko-KR" dirty="0"/>
              <a:t>To get around this we need a </a:t>
            </a:r>
            <a:r>
              <a:rPr lang="en-US" altLang="ko-KR" dirty="0">
                <a:solidFill>
                  <a:srgbClr val="0000FF"/>
                </a:solidFill>
              </a:rPr>
              <a:t>different, convex Cost() function </a:t>
            </a:r>
            <a:r>
              <a:rPr lang="en-US" altLang="ko-KR" dirty="0"/>
              <a:t>which means we </a:t>
            </a:r>
            <a:r>
              <a:rPr lang="en-US" altLang="ko-KR" dirty="0">
                <a:solidFill>
                  <a:srgbClr val="0000FF"/>
                </a:solidFill>
              </a:rPr>
              <a:t>can apply gradient </a:t>
            </a:r>
            <a:r>
              <a:rPr lang="en-US" altLang="ko-KR" dirty="0" smtClean="0">
                <a:solidFill>
                  <a:srgbClr val="0000FF"/>
                </a:solidFill>
              </a:rPr>
              <a:t>descent </a:t>
            </a:r>
            <a:endParaRPr lang="en-US" altLang="ko-KR" dirty="0">
              <a:solidFill>
                <a:srgbClr val="0000FF"/>
              </a:solidFill>
            </a:endParaRP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82" y="3922962"/>
            <a:ext cx="5958434" cy="1224789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81928" y="5256759"/>
            <a:ext cx="653143" cy="250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66" y="5564351"/>
            <a:ext cx="6729957" cy="6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Cost </a:t>
            </a:r>
            <a:r>
              <a:rPr lang="en-US" altLang="ko-KR" sz="1600" b="1" dirty="0"/>
              <a:t>function for 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66666" y="2165666"/>
            <a:ext cx="6343175" cy="2822411"/>
            <a:chOff x="1366666" y="2002377"/>
            <a:chExt cx="6343175" cy="28224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44" y="5143566"/>
            <a:ext cx="5212179" cy="10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What is Machine Learning</a:t>
            </a:r>
          </a:p>
          <a:p>
            <a:pPr lvl="1"/>
            <a:r>
              <a:rPr lang="en-US" altLang="ko-KR" dirty="0" smtClean="0"/>
              <a:t>Easy Answer</a:t>
            </a:r>
          </a:p>
          <a:p>
            <a:pPr lvl="2"/>
            <a:r>
              <a:rPr lang="en-US" altLang="ko-KR" dirty="0"/>
              <a:t>Machine Learning</a:t>
            </a:r>
            <a:r>
              <a:rPr lang="ko-KR" altLang="en-US" dirty="0"/>
              <a:t>은 컴퓨터에게 사람이 직접 명시적으로 </a:t>
            </a:r>
            <a:r>
              <a:rPr lang="en-US" altLang="ko-KR" dirty="0">
                <a:solidFill>
                  <a:srgbClr val="0000FF"/>
                </a:solidFill>
              </a:rPr>
              <a:t>Logic</a:t>
            </a:r>
            <a:r>
              <a:rPr lang="ko-KR" altLang="en-US" dirty="0">
                <a:solidFill>
                  <a:srgbClr val="0000FF"/>
                </a:solidFill>
              </a:rPr>
              <a:t>을 지시하지 않아도</a:t>
            </a:r>
            <a:r>
              <a:rPr lang="ko-KR" altLang="en-US" dirty="0"/>
              <a:t> 데이터를 통해 컴퓨터가 ‘</a:t>
            </a:r>
            <a:r>
              <a:rPr lang="ko-KR" altLang="en-US" dirty="0">
                <a:solidFill>
                  <a:srgbClr val="0000FF"/>
                </a:solidFill>
              </a:rPr>
              <a:t>학습</a:t>
            </a:r>
            <a:r>
              <a:rPr lang="ko-KR" altLang="en-US" dirty="0"/>
              <a:t>’을 하고 그것을 사용해 컴퓨터가 자동으로 문제를 해결하도록하는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Deep Answer</a:t>
            </a:r>
          </a:p>
          <a:p>
            <a:pPr lvl="2"/>
            <a:r>
              <a:rPr lang="en-US" altLang="ko-KR" dirty="0"/>
              <a:t>Machine </a:t>
            </a:r>
            <a:r>
              <a:rPr lang="en-US" altLang="ko-KR" dirty="0" smtClean="0"/>
              <a:t>Learning</a:t>
            </a:r>
            <a:r>
              <a:rPr lang="ko-KR" altLang="en-US" dirty="0"/>
              <a:t>이 하는 일은 주어진 ‘</a:t>
            </a:r>
            <a:r>
              <a:rPr lang="ko-KR" altLang="en-US" dirty="0">
                <a:solidFill>
                  <a:srgbClr val="0000FF"/>
                </a:solidFill>
              </a:rPr>
              <a:t>데이터</a:t>
            </a:r>
            <a:r>
              <a:rPr lang="ko-KR" altLang="en-US" dirty="0"/>
              <a:t>’ </a:t>
            </a:r>
            <a:r>
              <a:rPr lang="en-US" altLang="ko-KR" dirty="0"/>
              <a:t>X=(x1,x2,x3,…,</a:t>
            </a:r>
            <a:r>
              <a:rPr lang="en-US" altLang="ko-KR" dirty="0" err="1"/>
              <a:t>xn</a:t>
            </a:r>
            <a:r>
              <a:rPr lang="en-US" altLang="ko-KR" dirty="0"/>
              <a:t>)</a:t>
            </a:r>
            <a:r>
              <a:rPr lang="ko-KR" altLang="en-US" dirty="0"/>
              <a:t>와 각 데이터에 대응하는 실제 ‘</a:t>
            </a:r>
            <a:r>
              <a:rPr lang="ko-KR" altLang="en-US" dirty="0">
                <a:solidFill>
                  <a:srgbClr val="0000FF"/>
                </a:solidFill>
              </a:rPr>
              <a:t>현상</a:t>
            </a:r>
            <a:r>
              <a:rPr lang="ko-KR" altLang="en-US" dirty="0"/>
              <a:t>’ </a:t>
            </a:r>
            <a:r>
              <a:rPr lang="en-US" altLang="ko-KR" dirty="0"/>
              <a:t>Y=(y1,y2,…,</a:t>
            </a:r>
            <a:r>
              <a:rPr lang="en-US" altLang="ko-KR" dirty="0" err="1"/>
              <a:t>yn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FF"/>
                </a:solidFill>
              </a:rPr>
              <a:t>‘관계’ </a:t>
            </a:r>
            <a:r>
              <a:rPr lang="en-US" altLang="ko-KR" dirty="0">
                <a:solidFill>
                  <a:srgbClr val="0000FF"/>
                </a:solidFill>
              </a:rPr>
              <a:t>function f</a:t>
            </a:r>
            <a:r>
              <a:rPr lang="ko-KR" altLang="en-US" dirty="0"/>
              <a:t>를 찾는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/>
              <a:t>정확한 함수 </a:t>
            </a:r>
            <a:r>
              <a:rPr lang="en-US" altLang="ko-KR" dirty="0"/>
              <a:t>f</a:t>
            </a:r>
            <a:r>
              <a:rPr lang="ko-KR" altLang="en-US" dirty="0"/>
              <a:t>를 찾기 위해 </a:t>
            </a:r>
            <a:r>
              <a:rPr lang="en-US" altLang="ko-KR" dirty="0"/>
              <a:t>Machine </a:t>
            </a:r>
            <a:r>
              <a:rPr lang="en-US" altLang="ko-KR" dirty="0" smtClean="0"/>
              <a:t>Learning </a:t>
            </a:r>
            <a:r>
              <a:rPr lang="ko-KR" altLang="en-US" dirty="0"/>
              <a:t>알고리즘들은 데이터에 대한 가정을 하고</a:t>
            </a:r>
            <a:r>
              <a:rPr lang="en-US" altLang="ko-KR" dirty="0"/>
              <a:t>, </a:t>
            </a:r>
            <a:r>
              <a:rPr lang="ko-KR" altLang="en-US" dirty="0"/>
              <a:t>그 가정에 따라 주어진 데이터를 ‘최대한 잘 설명할 수 있는’</a:t>
            </a:r>
            <a:r>
              <a:rPr lang="en-US" altLang="ko-KR" dirty="0"/>
              <a:t>, </a:t>
            </a:r>
            <a:r>
              <a:rPr lang="ko-KR" altLang="en-US" dirty="0"/>
              <a:t>함수 </a:t>
            </a:r>
            <a:r>
              <a:rPr lang="en-US" altLang="ko-KR" dirty="0"/>
              <a:t>f′</a:t>
            </a:r>
            <a:r>
              <a:rPr lang="ko-KR" altLang="en-US" dirty="0"/>
              <a:t>을 찾는다</a:t>
            </a:r>
            <a:r>
              <a:rPr lang="en-US" altLang="ko-KR" dirty="0"/>
              <a:t>. </a:t>
            </a:r>
            <a:r>
              <a:rPr lang="ko-KR" altLang="en-US" dirty="0"/>
              <a:t>이때 이런 </a:t>
            </a:r>
            <a:r>
              <a:rPr lang="en-US" altLang="ko-KR" dirty="0"/>
              <a:t>f′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0000FF"/>
                </a:solidFill>
              </a:rPr>
              <a:t>Hypothesis</a:t>
            </a:r>
            <a:r>
              <a:rPr lang="ko-KR" altLang="en-US" dirty="0"/>
              <a:t>라고 </a:t>
            </a:r>
            <a:r>
              <a:rPr lang="ko-KR" altLang="en-US" dirty="0" smtClean="0"/>
              <a:t>함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9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How </a:t>
            </a:r>
            <a:r>
              <a:rPr lang="en-US" altLang="ko-KR" sz="1600" b="1" dirty="0"/>
              <a:t>to minimize the logistic regression cost function 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07" y="2273908"/>
            <a:ext cx="5306786" cy="158102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213129" y="4010418"/>
            <a:ext cx="4788832" cy="1905918"/>
            <a:chOff x="1366666" y="2002377"/>
            <a:chExt cx="6343175" cy="282241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9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Multiclass </a:t>
            </a:r>
            <a:r>
              <a:rPr lang="en-US" altLang="ko-KR" sz="1600" b="1" dirty="0"/>
              <a:t>classification problems </a:t>
            </a:r>
            <a:endParaRPr lang="en-US" altLang="ko-KR" sz="1600" dirty="0"/>
          </a:p>
          <a:p>
            <a:r>
              <a:rPr lang="en-US" altLang="ko-KR" dirty="0"/>
              <a:t>Getting logistic regression for multiclass classification using </a:t>
            </a:r>
            <a:r>
              <a:rPr lang="en-US" altLang="ko-KR" b="1" dirty="0"/>
              <a:t>one vs. all </a:t>
            </a:r>
            <a:endParaRPr lang="en-US" altLang="ko-KR" b="1" dirty="0" smtClean="0"/>
          </a:p>
          <a:p>
            <a:r>
              <a:rPr lang="en-US" altLang="ko-KR" dirty="0" smtClean="0"/>
              <a:t>Multiclass </a:t>
            </a:r>
            <a:r>
              <a:rPr lang="en-US" altLang="ko-KR" dirty="0"/>
              <a:t>- more than yes or no (1 or 0) </a:t>
            </a:r>
          </a:p>
          <a:p>
            <a:pPr lvl="1"/>
            <a:r>
              <a:rPr lang="en-US" altLang="ko-KR" dirty="0"/>
              <a:t>Classification with multiple classes for assignment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3353470"/>
            <a:ext cx="5602514" cy="28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problems</a:t>
            </a:r>
            <a:endParaRPr lang="en-US" altLang="ko-KR" sz="1600" b="1" dirty="0" smtClean="0"/>
          </a:p>
          <a:p>
            <a:r>
              <a:rPr lang="en-US" altLang="ko-KR" b="1" dirty="0" smtClean="0"/>
              <a:t>One </a:t>
            </a:r>
            <a:r>
              <a:rPr lang="en-US" altLang="ko-KR" b="1" dirty="0"/>
              <a:t>vs. all classification </a:t>
            </a:r>
            <a:endParaRPr lang="en-US" altLang="ko-KR" dirty="0"/>
          </a:p>
          <a:p>
            <a:pPr lvl="1"/>
            <a:r>
              <a:rPr lang="en-US" altLang="ko-KR" dirty="0"/>
              <a:t>Split the training set into three separate binary classification problems i.e. create a new fake training set </a:t>
            </a:r>
          </a:p>
          <a:p>
            <a:pPr lvl="2"/>
            <a:r>
              <a:rPr lang="en-US" altLang="ko-KR" dirty="0"/>
              <a:t>Triangle (1) vs crosses and </a:t>
            </a:r>
            <a:r>
              <a:rPr lang="en-US" altLang="ko-KR" dirty="0" smtClean="0"/>
              <a:t>squares (0): </a:t>
            </a:r>
            <a:r>
              <a:rPr lang="en-US" altLang="ko-KR" dirty="0"/>
              <a:t>hθ1(x) P(y=1 | x1;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Crosses (1) vs triangle and square </a:t>
            </a:r>
            <a:r>
              <a:rPr lang="en-US" altLang="ko-KR" dirty="0" smtClean="0"/>
              <a:t>(</a:t>
            </a:r>
            <a:r>
              <a:rPr lang="en-US" altLang="ko-KR" dirty="0"/>
              <a:t>0): hθ2(x) P(y=1 | x2;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Square (1) vs crosses and square (0</a:t>
            </a:r>
            <a:r>
              <a:rPr lang="en-US" altLang="ko-KR" dirty="0" smtClean="0"/>
              <a:t>): </a:t>
            </a:r>
            <a:r>
              <a:rPr lang="en-US" altLang="ko-KR" dirty="0"/>
              <a:t>hθ3(x) P(y=1 | x3;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0054" y="4065814"/>
            <a:ext cx="6931375" cy="1812472"/>
            <a:chOff x="1298324" y="4229099"/>
            <a:chExt cx="7350742" cy="1828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324" y="4229099"/>
              <a:ext cx="2398676" cy="170905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366" y="4229099"/>
              <a:ext cx="2540001" cy="182880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226" y="4229099"/>
              <a:ext cx="2435840" cy="1828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7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/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The problem </a:t>
            </a:r>
            <a:r>
              <a:rPr lang="en-US" altLang="ko-KR" dirty="0" smtClean="0"/>
              <a:t>of </a:t>
            </a:r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>
                <a:solidFill>
                  <a:srgbClr val="0000FF"/>
                </a:solidFill>
              </a:rPr>
              <a:t>underfitting</a:t>
            </a:r>
            <a:r>
              <a:rPr lang="en-US" altLang="ko-KR" dirty="0"/>
              <a:t> 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bias</a:t>
            </a:r>
          </a:p>
          <a:p>
            <a:pPr lvl="1"/>
            <a:r>
              <a:rPr lang="en-US" altLang="ko-KR" dirty="0" err="1" smtClean="0">
                <a:solidFill>
                  <a:srgbClr val="0000FF"/>
                </a:solidFill>
              </a:rPr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variance</a:t>
            </a:r>
          </a:p>
          <a:p>
            <a:r>
              <a:rPr lang="en-US" altLang="ko-KR" dirty="0"/>
              <a:t>Fails to provide a </a:t>
            </a:r>
            <a:r>
              <a:rPr lang="en-US" altLang="ko-KR" i="1" dirty="0"/>
              <a:t>general </a:t>
            </a:r>
            <a:r>
              <a:rPr lang="en-US" altLang="ko-KR" dirty="0"/>
              <a:t>solution - </a:t>
            </a:r>
            <a:r>
              <a:rPr lang="en-US" altLang="ko-KR" b="1" dirty="0"/>
              <a:t>unable to generalize </a:t>
            </a:r>
            <a:r>
              <a:rPr lang="en-US" altLang="ko-KR" dirty="0"/>
              <a:t>(apply to new examples) 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/>
              <a:t>Overfitting</a:t>
            </a:r>
            <a:r>
              <a:rPr lang="en-US" altLang="ko-KR" dirty="0"/>
              <a:t> with linear regression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68" y="3943991"/>
            <a:ext cx="6750864" cy="21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</a:p>
          <a:p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with logistic regression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06" y="2701314"/>
            <a:ext cx="6536657" cy="30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deal with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Reduce </a:t>
            </a:r>
            <a:r>
              <a:rPr lang="en-US" altLang="ko-KR" dirty="0">
                <a:solidFill>
                  <a:srgbClr val="0000FF"/>
                </a:solidFill>
              </a:rPr>
              <a:t>number of features </a:t>
            </a:r>
          </a:p>
          <a:p>
            <a:pPr lvl="2"/>
            <a:r>
              <a:rPr lang="en-US" altLang="ko-KR" dirty="0"/>
              <a:t>Manually select which features to </a:t>
            </a:r>
            <a:r>
              <a:rPr lang="en-US" altLang="ko-KR" dirty="0" smtClean="0"/>
              <a:t>keep</a:t>
            </a:r>
          </a:p>
          <a:p>
            <a:pPr lvl="2"/>
            <a:r>
              <a:rPr lang="en-US" altLang="ko-KR" dirty="0" smtClean="0"/>
              <a:t>Model </a:t>
            </a:r>
            <a:r>
              <a:rPr lang="en-US" altLang="ko-KR" dirty="0"/>
              <a:t>selection algorithms are discussed later (good for reducing number of </a:t>
            </a:r>
            <a:r>
              <a:rPr lang="en-US" altLang="ko-KR" dirty="0" smtClean="0"/>
              <a:t>features)</a:t>
            </a:r>
          </a:p>
          <a:p>
            <a:pPr lvl="2"/>
            <a:r>
              <a:rPr lang="en-US" altLang="ko-KR" dirty="0" smtClean="0"/>
              <a:t>But</a:t>
            </a:r>
            <a:r>
              <a:rPr lang="en-US" altLang="ko-KR" dirty="0"/>
              <a:t>, in reducing the number of features we lose some information </a:t>
            </a:r>
          </a:p>
          <a:p>
            <a:pPr lvl="2"/>
            <a:r>
              <a:rPr lang="en-US" altLang="ko-KR" dirty="0"/>
              <a:t>Ideally select those features which minimize data loss, but even so, some info </a:t>
            </a:r>
            <a:r>
              <a:rPr lang="en-US" altLang="ko-KR" dirty="0" smtClean="0"/>
              <a:t>is lost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Regularization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Keep </a:t>
            </a:r>
            <a:r>
              <a:rPr lang="en-US" altLang="ko-KR" dirty="0">
                <a:solidFill>
                  <a:srgbClr val="0000FF"/>
                </a:solidFill>
              </a:rPr>
              <a:t>all features</a:t>
            </a:r>
            <a:r>
              <a:rPr lang="en-US" altLang="ko-KR" dirty="0"/>
              <a:t>, but </a:t>
            </a:r>
            <a:r>
              <a:rPr lang="en-US" altLang="ko-KR" dirty="0">
                <a:solidFill>
                  <a:srgbClr val="0000FF"/>
                </a:solidFill>
              </a:rPr>
              <a:t>reduce magnitude of parameters </a:t>
            </a:r>
            <a:r>
              <a:rPr lang="en-US" altLang="ko-KR" dirty="0" err="1" smtClean="0">
                <a:solidFill>
                  <a:srgbClr val="0000FF"/>
                </a:solidFill>
              </a:rPr>
              <a:t>θ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Works </a:t>
            </a:r>
            <a:r>
              <a:rPr lang="en-US" altLang="ko-KR" dirty="0"/>
              <a:t>well when we have a lot of features, each of which contributes a bit to predicting 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0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Regularization for </a:t>
            </a:r>
            <a:r>
              <a:rPr lang="en-US" altLang="ko-KR" dirty="0" smtClean="0"/>
              <a:t>linear regression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Penalty term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/>
              <a:t>Regularization for logistic regression 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Penalty term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77" y="2727346"/>
            <a:ext cx="6179803" cy="155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03" y="5264297"/>
            <a:ext cx="6356750" cy="7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/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b="1" dirty="0"/>
              <a:t>Why do we need neural networks? </a:t>
            </a:r>
            <a:endParaRPr lang="en-US" altLang="ko-KR" dirty="0"/>
          </a:p>
          <a:p>
            <a:pPr lvl="1"/>
            <a:r>
              <a:rPr lang="en-US" altLang="ko-KR" dirty="0"/>
              <a:t>Say we have a </a:t>
            </a:r>
            <a:r>
              <a:rPr lang="en-US" altLang="ko-KR" dirty="0">
                <a:solidFill>
                  <a:srgbClr val="0000FF"/>
                </a:solidFill>
              </a:rPr>
              <a:t>complex</a:t>
            </a:r>
            <a:r>
              <a:rPr lang="en-US" altLang="ko-KR" dirty="0"/>
              <a:t> supervised learning classification problem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3070346"/>
            <a:ext cx="4013200" cy="285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05" y="3003983"/>
            <a:ext cx="3675790" cy="31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Basic Concept of Machine Learning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Unknown </a:t>
            </a:r>
            <a:r>
              <a:rPr lang="en-US" altLang="ko-KR" dirty="0">
                <a:solidFill>
                  <a:srgbClr val="0000FF"/>
                </a:solidFill>
              </a:rPr>
              <a:t>target function </a:t>
            </a:r>
            <a:r>
              <a:rPr lang="en-US" altLang="ko-KR" dirty="0" err="1">
                <a:solidFill>
                  <a:srgbClr val="0000FF"/>
                </a:solidFill>
              </a:rPr>
              <a:t>f:X→</a:t>
            </a:r>
            <a:r>
              <a:rPr lang="en-US" altLang="ko-KR" dirty="0" err="1" smtClean="0">
                <a:solidFill>
                  <a:srgbClr val="0000FF"/>
                </a:solidFill>
              </a:rPr>
              <a:t>Y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Input: Set </a:t>
            </a:r>
            <a:r>
              <a:rPr lang="en-US" altLang="ko-KR" dirty="0"/>
              <a:t>of possible instance(domain): X</a:t>
            </a:r>
          </a:p>
          <a:p>
            <a:pPr lvl="2"/>
            <a:r>
              <a:rPr lang="en-US" altLang="ko-KR" dirty="0"/>
              <a:t>Output: </a:t>
            </a:r>
            <a:r>
              <a:rPr lang="en-US" altLang="ko-KR" dirty="0" smtClean="0"/>
              <a:t>Y</a:t>
            </a:r>
          </a:p>
          <a:p>
            <a:pPr lvl="1"/>
            <a:r>
              <a:rPr lang="en-US" altLang="ko-KR" dirty="0" smtClean="0"/>
              <a:t>Set </a:t>
            </a:r>
            <a:r>
              <a:rPr lang="en-US" altLang="ko-KR" dirty="0"/>
              <a:t>of </a:t>
            </a:r>
            <a:r>
              <a:rPr lang="en-US" altLang="ko-KR" dirty="0">
                <a:solidFill>
                  <a:srgbClr val="0000FF"/>
                </a:solidFill>
              </a:rPr>
              <a:t>hypothesis function</a:t>
            </a:r>
            <a:r>
              <a:rPr lang="en-US" altLang="ko-KR" dirty="0"/>
              <a:t> space H⊂{</a:t>
            </a:r>
            <a:r>
              <a:rPr lang="en-US" altLang="ko-KR" dirty="0" err="1"/>
              <a:t>h|h:X→</a:t>
            </a:r>
            <a:r>
              <a:rPr lang="en-US" altLang="ko-KR" dirty="0" err="1" smtClean="0"/>
              <a:t>Y</a:t>
            </a:r>
            <a:r>
              <a:rPr lang="en-US" altLang="ko-KR" dirty="0" smtClean="0"/>
              <a:t>}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Input</a:t>
            </a:r>
          </a:p>
          <a:p>
            <a:pPr lvl="2"/>
            <a:r>
              <a:rPr lang="en-US" altLang="ko-KR" dirty="0" smtClean="0"/>
              <a:t>Training </a:t>
            </a:r>
            <a:r>
              <a:rPr lang="en-US" altLang="ko-KR" dirty="0"/>
              <a:t>example {⟨</a:t>
            </a:r>
            <a:r>
              <a:rPr lang="en-US" altLang="ko-KR" dirty="0" err="1"/>
              <a:t>xi,yi</a:t>
            </a:r>
            <a:r>
              <a:rPr lang="en-US" altLang="ko-KR" dirty="0"/>
              <a:t>⟩</a:t>
            </a:r>
            <a:r>
              <a:rPr lang="en-US" altLang="ko-KR" dirty="0" smtClean="0"/>
              <a:t>}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training set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Output</a:t>
            </a:r>
          </a:p>
          <a:p>
            <a:pPr lvl="2"/>
            <a:r>
              <a:rPr lang="en-US" altLang="ko-KR" dirty="0" err="1" smtClean="0"/>
              <a:t>h</a:t>
            </a:r>
            <a:r>
              <a:rPr lang="en-US" altLang="ko-KR" dirty="0" err="1"/>
              <a:t>∈</a:t>
            </a:r>
            <a:r>
              <a:rPr lang="en-US" altLang="ko-KR" dirty="0" err="1" smtClean="0"/>
              <a:t>H</a:t>
            </a:r>
            <a:r>
              <a:rPr lang="en-US" altLang="ko-KR" dirty="0" smtClean="0"/>
              <a:t> </a:t>
            </a:r>
            <a:r>
              <a:rPr lang="en-US" altLang="ko-KR" dirty="0"/>
              <a:t>that </a:t>
            </a:r>
            <a:r>
              <a:rPr lang="en-US" altLang="ko-KR" dirty="0">
                <a:solidFill>
                  <a:srgbClr val="FF0000"/>
                </a:solidFill>
              </a:rPr>
              <a:t>best approximates target function f </a:t>
            </a:r>
            <a:r>
              <a:rPr lang="en-US" altLang="ko-KR" dirty="0"/>
              <a:t>with some performance measure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395404"/>
            <a:ext cx="4283708" cy="1745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dirty="0"/>
              <a:t>Why do we need neural networks? </a:t>
            </a:r>
          </a:p>
          <a:p>
            <a:pPr lvl="1"/>
            <a:r>
              <a:rPr lang="en-US" altLang="ko-KR" dirty="0"/>
              <a:t>Problems where n is large - computer </a:t>
            </a:r>
            <a:r>
              <a:rPr lang="en-US" altLang="ko-KR" dirty="0" smtClean="0"/>
              <a:t>vision</a:t>
            </a:r>
          </a:p>
          <a:p>
            <a:pPr lvl="1"/>
            <a:r>
              <a:rPr lang="en-US" altLang="ko-KR" dirty="0"/>
              <a:t>Need a non-linear hypothesis to separate the classes </a:t>
            </a:r>
            <a:endParaRPr lang="en-US" altLang="ko-KR" dirty="0" smtClean="0"/>
          </a:p>
          <a:p>
            <a:pPr lvl="1"/>
            <a:r>
              <a:rPr lang="en-US" altLang="ko-KR" dirty="0"/>
              <a:t>Feature space </a:t>
            </a:r>
          </a:p>
          <a:p>
            <a:pPr lvl="2"/>
            <a:r>
              <a:rPr lang="en-US" altLang="ko-KR" dirty="0"/>
              <a:t>If we used 50 x 50 pixels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2500 pixels, so n = 2500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34" y="3622877"/>
            <a:ext cx="5522107" cy="22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45" y="2858946"/>
            <a:ext cx="5494199" cy="28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r>
              <a:rPr lang="en-US" altLang="ko-KR" b="1" dirty="0" smtClean="0"/>
              <a:t>Perceptron </a:t>
            </a:r>
            <a:r>
              <a:rPr lang="en-US" altLang="ko-KR" b="1" dirty="0" smtClean="0">
                <a:sym typeface="Wingdings"/>
              </a:rPr>
              <a:t> Neural Network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71" y="3320790"/>
            <a:ext cx="5754547" cy="2733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07" y="2156214"/>
            <a:ext cx="2384211" cy="16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Neural Networks</a:t>
            </a:r>
          </a:p>
          <a:p>
            <a:r>
              <a:rPr lang="en-US" altLang="ko-KR" dirty="0" smtClean="0"/>
              <a:t>First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input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</a:p>
          <a:p>
            <a:r>
              <a:rPr lang="en-US" altLang="ko-KR" dirty="0" smtClean="0"/>
              <a:t>Final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output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  <a:endParaRPr lang="en-US" altLang="ko-KR" dirty="0"/>
          </a:p>
          <a:p>
            <a:pPr lvl="1"/>
            <a:r>
              <a:rPr lang="en-US" altLang="ko-KR" dirty="0" smtClean="0"/>
              <a:t>produces </a:t>
            </a:r>
            <a:r>
              <a:rPr lang="en-US" altLang="ko-KR" dirty="0"/>
              <a:t>value computed by a hypothesis </a:t>
            </a:r>
            <a:endParaRPr lang="en-US" altLang="ko-KR" dirty="0" smtClean="0"/>
          </a:p>
          <a:p>
            <a:r>
              <a:rPr lang="en-US" altLang="ko-KR" dirty="0" smtClean="0"/>
              <a:t>Middle </a:t>
            </a:r>
            <a:r>
              <a:rPr lang="en-US" altLang="ko-KR" dirty="0"/>
              <a:t>layer(s) are called the </a:t>
            </a:r>
            <a:r>
              <a:rPr lang="en-US" altLang="ko-KR" dirty="0">
                <a:solidFill>
                  <a:srgbClr val="0000FF"/>
                </a:solidFill>
              </a:rPr>
              <a:t>hidden layers </a:t>
            </a:r>
          </a:p>
          <a:p>
            <a:pPr lvl="1"/>
            <a:r>
              <a:rPr lang="en-US" altLang="ko-KR" dirty="0"/>
              <a:t>You don't observe the values processed in the hidden layer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a great </a:t>
            </a:r>
            <a:r>
              <a:rPr lang="en-US" altLang="ko-KR" dirty="0" smtClean="0"/>
              <a:t>name</a:t>
            </a:r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have many hidden layers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5" y="4145147"/>
            <a:ext cx="4017219" cy="20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</a:t>
            </a:r>
            <a:r>
              <a:rPr lang="en-US" altLang="ko-KR" b="1" dirty="0"/>
              <a:t> - notation </a:t>
            </a:r>
            <a:endParaRPr lang="en-US" altLang="ko-KR" dirty="0"/>
          </a:p>
          <a:p>
            <a:r>
              <a:rPr lang="en-US" altLang="ko-KR" dirty="0" err="1"/>
              <a:t>a</a:t>
            </a:r>
            <a:r>
              <a:rPr lang="en-US" altLang="ko-KR" baseline="-25000" dirty="0" err="1"/>
              <a:t>i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activation</a:t>
            </a:r>
            <a:r>
              <a:rPr lang="en-US" altLang="ko-KR" dirty="0"/>
              <a:t> of unit </a:t>
            </a:r>
            <a:r>
              <a:rPr lang="en-US" altLang="ko-KR" i="1" dirty="0" err="1"/>
              <a:t>i</a:t>
            </a:r>
            <a:r>
              <a:rPr lang="en-US" altLang="ko-KR" i="1" dirty="0"/>
              <a:t> </a:t>
            </a:r>
            <a:r>
              <a:rPr lang="en-US" altLang="ko-KR" dirty="0"/>
              <a:t>in layer </a:t>
            </a:r>
            <a:r>
              <a:rPr lang="en-US" altLang="ko-KR" i="1" dirty="0"/>
              <a:t>j </a:t>
            </a:r>
            <a:endParaRPr lang="en-US" altLang="ko-KR" dirty="0"/>
          </a:p>
          <a:p>
            <a:pPr lvl="1"/>
            <a:r>
              <a:rPr lang="en-US" altLang="ko-KR" dirty="0"/>
              <a:t>So, a</a:t>
            </a:r>
            <a:r>
              <a:rPr lang="en-US" altLang="ko-KR" baseline="-25000" dirty="0"/>
              <a:t>1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en-US" altLang="ko-KR" dirty="0" smtClean="0"/>
              <a:t>is </a:t>
            </a:r>
            <a:r>
              <a:rPr lang="en-US" altLang="ko-KR" dirty="0"/>
              <a:t>the activation of the 1st unit in the second layer </a:t>
            </a:r>
          </a:p>
          <a:p>
            <a:pPr lvl="1"/>
            <a:r>
              <a:rPr lang="en-US" altLang="ko-KR" dirty="0"/>
              <a:t>By activation, we mean the value which is computed and output by that node </a:t>
            </a:r>
          </a:p>
          <a:p>
            <a:r>
              <a:rPr lang="en-US" altLang="ko-KR" dirty="0" err="1"/>
              <a:t>Ɵ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matrix of parameters</a:t>
            </a:r>
            <a:r>
              <a:rPr lang="en-US" altLang="ko-KR" dirty="0"/>
              <a:t> controlling the function mapping from layer </a:t>
            </a:r>
            <a:r>
              <a:rPr lang="en-US" altLang="ko-KR" i="1" dirty="0"/>
              <a:t>j </a:t>
            </a:r>
            <a:r>
              <a:rPr lang="en-US" altLang="ko-KR" dirty="0"/>
              <a:t>to layer </a:t>
            </a:r>
            <a:r>
              <a:rPr lang="en-US" altLang="ko-KR" i="1" dirty="0"/>
              <a:t>j </a:t>
            </a:r>
            <a:r>
              <a:rPr lang="en-US" altLang="ko-KR" dirty="0"/>
              <a:t>+ 1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330911" y="3813967"/>
            <a:ext cx="6777770" cy="2035481"/>
            <a:chOff x="1330911" y="3732942"/>
            <a:chExt cx="6777770" cy="20354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911" y="3732942"/>
              <a:ext cx="4017219" cy="203548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142" y="4791011"/>
              <a:ext cx="3840539" cy="977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7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 smtClean="0"/>
          </a:p>
          <a:p>
            <a:r>
              <a:rPr lang="en-US" altLang="ko-KR" dirty="0"/>
              <a:t>F</a:t>
            </a:r>
            <a:r>
              <a:rPr lang="en-US" altLang="ko-KR" dirty="0" smtClean="0"/>
              <a:t>orward </a:t>
            </a:r>
            <a:r>
              <a:rPr lang="en-US" altLang="ko-KR" dirty="0"/>
              <a:t>p</a:t>
            </a:r>
            <a:r>
              <a:rPr lang="en-US" altLang="ko-KR" dirty="0" smtClean="0"/>
              <a:t>ropagation 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8" y="2522294"/>
            <a:ext cx="5722073" cy="37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 </a:t>
            </a:r>
            <a:endParaRPr lang="en-US" altLang="ko-KR" b="1" dirty="0"/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Non-linear classification: XOR/XNOR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x1</a:t>
            </a:r>
            <a:r>
              <a:rPr lang="en-US" altLang="ko-KR" dirty="0"/>
              <a:t>, x2 are binary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2991895"/>
            <a:ext cx="3543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</a:t>
            </a:r>
            <a:r>
              <a:rPr lang="en-US" altLang="ko-KR" b="1" dirty="0"/>
              <a:t> </a:t>
            </a:r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546089"/>
            <a:ext cx="7164729" cy="33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</a:t>
            </a:r>
            <a:endParaRPr lang="en-US" altLang="ko-KR" sz="1600" dirty="0"/>
          </a:p>
          <a:p>
            <a:r>
              <a:rPr lang="en-US" altLang="ko-KR" dirty="0"/>
              <a:t>Recognizing pedestrian, car, motorbike or truck </a:t>
            </a:r>
          </a:p>
          <a:p>
            <a:pPr lvl="1"/>
            <a:r>
              <a:rPr lang="en-US" altLang="ko-KR" dirty="0"/>
              <a:t>Build a neural network with four output units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 </a:t>
            </a:r>
            <a:r>
              <a:rPr lang="en-US" altLang="ko-KR" dirty="0"/>
              <a:t>a vector of four numbers </a:t>
            </a:r>
          </a:p>
          <a:p>
            <a:pPr lvl="2"/>
            <a:r>
              <a:rPr lang="en-US" altLang="ko-KR" dirty="0"/>
              <a:t>1 is 0/1 pedestrian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is 0/1 </a:t>
            </a:r>
            <a:r>
              <a:rPr lang="en-US" altLang="ko-KR" dirty="0" smtClean="0"/>
              <a:t>car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is 0/1 motorcycle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 </a:t>
            </a:r>
            <a:r>
              <a:rPr lang="en-US" altLang="ko-KR" dirty="0"/>
              <a:t>is 0/1 truck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95" y="4111619"/>
            <a:ext cx="59817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cost function </a:t>
            </a:r>
            <a:endParaRPr lang="en-US" altLang="ko-KR" sz="1600" dirty="0"/>
          </a:p>
          <a:p>
            <a:r>
              <a:rPr lang="en-US" altLang="ko-KR" dirty="0"/>
              <a:t>The (regularized) logistic regression cost function is as follows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For </a:t>
            </a:r>
            <a:r>
              <a:rPr lang="en-US" altLang="ko-KR" dirty="0"/>
              <a:t>neural networks our cost function is a generalization of this equation above, so instead of one output we generate </a:t>
            </a:r>
            <a:r>
              <a:rPr lang="en-US" altLang="ko-KR" i="1" dirty="0"/>
              <a:t>k </a:t>
            </a:r>
            <a:r>
              <a:rPr lang="en-US" altLang="ko-KR" dirty="0" smtClean="0"/>
              <a:t>outputs;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2465890"/>
            <a:ext cx="6413500" cy="83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9" y="4555923"/>
            <a:ext cx="7035146" cy="1231418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84409" y="3367374"/>
            <a:ext cx="648182" cy="497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812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Class of Machine Learning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497705" y="2247576"/>
            <a:ext cx="6178442" cy="1805893"/>
            <a:chOff x="2695685" y="2159585"/>
            <a:chExt cx="6178442" cy="1805893"/>
          </a:xfrm>
        </p:grpSpPr>
        <p:grpSp>
          <p:nvGrpSpPr>
            <p:cNvPr id="8" name="그룹 7"/>
            <p:cNvGrpSpPr/>
            <p:nvPr/>
          </p:nvGrpSpPr>
          <p:grpSpPr>
            <a:xfrm>
              <a:off x="2695685" y="2159585"/>
              <a:ext cx="3818917" cy="1805893"/>
              <a:chOff x="2695685" y="2159585"/>
              <a:chExt cx="3818917" cy="180589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3849555" y="2159585"/>
                <a:ext cx="1515979" cy="7339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mtClean="0"/>
                  <a:t>Machine Learning</a:t>
                </a:r>
                <a:endParaRPr kumimoji="1" lang="ko-KR" altLang="en-US" dirty="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2695685" y="3215829"/>
                <a:ext cx="3818917" cy="749649"/>
                <a:chOff x="2497662" y="3299691"/>
                <a:chExt cx="3818917" cy="749649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2497662" y="3299691"/>
                  <a:ext cx="156811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Supervised Learning</a:t>
                  </a:r>
                  <a:endParaRPr kumimoji="1" lang="ko-KR" altLang="en-US" dirty="0"/>
                </a:p>
              </p:txBody>
            </p:sp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4752472" y="3315413"/>
                  <a:ext cx="156410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Unsupervised Learning</a:t>
                  </a:r>
                  <a:endParaRPr kumimoji="1" lang="ko-KR" altLang="en-US" dirty="0"/>
                </a:p>
              </p:txBody>
            </p:sp>
          </p:grpSp>
        </p:grpSp>
        <p:sp>
          <p:nvSpPr>
            <p:cNvPr id="18" name="모서리가 둥근 직사각형 17"/>
            <p:cNvSpPr/>
            <p:nvPr/>
          </p:nvSpPr>
          <p:spPr>
            <a:xfrm>
              <a:off x="7201295" y="3231550"/>
              <a:ext cx="1672832" cy="733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Reinforcement</a:t>
              </a:r>
            </a:p>
            <a:p>
              <a:pPr algn="ctr"/>
              <a:r>
                <a:rPr kumimoji="1" lang="en-US" altLang="ko-KR" dirty="0"/>
                <a:t>L</a:t>
              </a:r>
              <a:r>
                <a:rPr kumimoji="1" lang="en-US" altLang="ko-KR" dirty="0" smtClean="0"/>
                <a:t>earning</a:t>
              </a:r>
              <a:endParaRPr kumimoji="1"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97705" y="4389682"/>
            <a:ext cx="4073811" cy="1584575"/>
            <a:chOff x="1523773" y="4314589"/>
            <a:chExt cx="4073811" cy="158457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523773" y="4314589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&lt;Task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Regression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Classification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752515" y="4330311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&lt;Data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Clustering</a:t>
              </a:r>
            </a:p>
          </p:txBody>
        </p:sp>
      </p:grpSp>
      <p:cxnSp>
        <p:nvCxnSpPr>
          <p:cNvPr id="13" name="꺾인 연결선[E] 12"/>
          <p:cNvCxnSpPr>
            <a:stCxn id="6" idx="2"/>
            <a:endCxn id="14" idx="0"/>
          </p:cNvCxnSpPr>
          <p:nvPr/>
        </p:nvCxnSpPr>
        <p:spPr>
          <a:xfrm rot="5400000">
            <a:off x="2684507" y="2578761"/>
            <a:ext cx="322317" cy="1127801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[E] 26"/>
          <p:cNvCxnSpPr>
            <a:stCxn id="6" idx="2"/>
            <a:endCxn id="18" idx="0"/>
          </p:cNvCxnSpPr>
          <p:nvPr/>
        </p:nvCxnSpPr>
        <p:spPr>
          <a:xfrm rot="16200000" flipH="1">
            <a:off x="4955629" y="1435439"/>
            <a:ext cx="338038" cy="3430166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/>
          <p:cNvCxnSpPr>
            <a:stCxn id="6" idx="2"/>
            <a:endCxn id="17" idx="0"/>
          </p:cNvCxnSpPr>
          <p:nvPr/>
        </p:nvCxnSpPr>
        <p:spPr>
          <a:xfrm rot="16200000" flipH="1">
            <a:off x="3803048" y="2588020"/>
            <a:ext cx="338039" cy="1125004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endCxn id="20" idx="0"/>
          </p:cNvCxnSpPr>
          <p:nvPr/>
        </p:nvCxnSpPr>
        <p:spPr>
          <a:xfrm rot="16200000" flipH="1">
            <a:off x="2182809" y="4152250"/>
            <a:ext cx="342543" cy="132319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17" idx="2"/>
            <a:endCxn id="26" idx="0"/>
          </p:cNvCxnSpPr>
          <p:nvPr/>
        </p:nvCxnSpPr>
        <p:spPr>
          <a:xfrm rot="16200000" flipH="1">
            <a:off x="4415808" y="4172229"/>
            <a:ext cx="351935" cy="114413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18" idx="2"/>
            <a:endCxn id="39" idx="0"/>
          </p:cNvCxnSpPr>
          <p:nvPr/>
        </p:nvCxnSpPr>
        <p:spPr>
          <a:xfrm rot="16200000" flipH="1">
            <a:off x="6677635" y="4215563"/>
            <a:ext cx="410310" cy="86119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003315" y="4463778"/>
            <a:ext cx="1845069" cy="1568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&lt;Algorithm learns to </a:t>
            </a:r>
          </a:p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react to an environment&gt;</a:t>
            </a:r>
          </a:p>
        </p:txBody>
      </p:sp>
    </p:spTree>
    <p:extLst>
      <p:ext uri="{BB962C8B-B14F-4D97-AF65-F5344CB8AC3E}">
        <p14:creationId xmlns:p14="http://schemas.microsoft.com/office/powerpoint/2010/main" val="1768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Back propagation algorithm </a:t>
            </a:r>
            <a:endParaRPr lang="en-US" altLang="ko-KR" sz="1600" dirty="0"/>
          </a:p>
          <a:p>
            <a:r>
              <a:rPr lang="en-US" altLang="ko-KR" dirty="0"/>
              <a:t>Algorithm used to minimize the cost function, as it allows us to calculate partial derivatives!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42" y="2734471"/>
            <a:ext cx="4733916" cy="33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61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1023938" y="1836738"/>
            <a:ext cx="6969125" cy="4364037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분석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Set up the Model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2" y="2190276"/>
            <a:ext cx="6543206" cy="221067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465137" y="4554757"/>
            <a:ext cx="6284816" cy="1530732"/>
            <a:chOff x="1556704" y="4579814"/>
            <a:chExt cx="6284816" cy="153073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704" y="4579814"/>
              <a:ext cx="3167555" cy="153073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582" y="4734577"/>
              <a:ext cx="3205938" cy="1211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4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Set up the Model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01" y="2297442"/>
            <a:ext cx="4098597" cy="16420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63" y="2294166"/>
            <a:ext cx="6457731" cy="15934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2372122"/>
            <a:ext cx="6604000" cy="17378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71" y="4159072"/>
            <a:ext cx="6550547" cy="18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Learning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07" y="2324514"/>
            <a:ext cx="5983385" cy="36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Test &amp; Validate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2"/>
              </a:rPr>
              <a:t>https://github.com/jhyun0919/tensorflow_jhyun/blob/master/mist_basic_practice.ipynb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45" y="2353579"/>
            <a:ext cx="6477399" cy="17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/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Evaluating a </a:t>
            </a:r>
            <a:r>
              <a:rPr lang="en-US" altLang="ko-KR" sz="1600" b="1" dirty="0" smtClean="0"/>
              <a:t>hypothesis </a:t>
            </a:r>
            <a:r>
              <a:rPr lang="en-US" altLang="ko-KR" dirty="0" smtClean="0"/>
              <a:t>- generalization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r>
              <a:rPr lang="en-US" altLang="ko-KR" dirty="0"/>
              <a:t>Standard way to evaluate a hypothesis is </a:t>
            </a:r>
          </a:p>
          <a:p>
            <a:pPr lvl="1"/>
            <a:r>
              <a:rPr lang="en-US" altLang="ko-KR" dirty="0"/>
              <a:t>Split data into two portions </a:t>
            </a:r>
            <a:endParaRPr lang="en-US" altLang="ko-KR" dirty="0" smtClean="0"/>
          </a:p>
          <a:p>
            <a:pPr lvl="2"/>
            <a:r>
              <a:rPr lang="en-US" altLang="ko-KR" dirty="0"/>
              <a:t>1st portion is </a:t>
            </a:r>
            <a:r>
              <a:rPr lang="en-US" altLang="ko-KR" dirty="0">
                <a:solidFill>
                  <a:srgbClr val="0000FF"/>
                </a:solidFill>
              </a:rPr>
              <a:t>training set </a:t>
            </a:r>
          </a:p>
          <a:p>
            <a:pPr lvl="2"/>
            <a:r>
              <a:rPr lang="en-US" altLang="ko-KR" dirty="0"/>
              <a:t>2nd portion is </a:t>
            </a:r>
            <a:r>
              <a:rPr lang="en-US" altLang="ko-KR" dirty="0">
                <a:solidFill>
                  <a:srgbClr val="0000FF"/>
                </a:solidFill>
              </a:rPr>
              <a:t>test set</a:t>
            </a:r>
            <a:br>
              <a:rPr lang="en-US" altLang="ko-KR" dirty="0">
                <a:solidFill>
                  <a:srgbClr val="0000FF"/>
                </a:solidFill>
              </a:rPr>
            </a:br>
            <a:endParaRPr lang="en-US" altLang="ko-KR" dirty="0">
              <a:solidFill>
                <a:srgbClr val="0000FF"/>
              </a:solidFill>
            </a:endParaRPr>
          </a:p>
          <a:p>
            <a:pPr lvl="2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49" y="3156360"/>
            <a:ext cx="4292591" cy="31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r>
              <a:rPr lang="en-US" altLang="ko-KR" dirty="0"/>
              <a:t>Model selection problem </a:t>
            </a:r>
          </a:p>
          <a:p>
            <a:pPr lvl="1"/>
            <a:r>
              <a:rPr lang="en-US" altLang="ko-KR" dirty="0"/>
              <a:t>Try to chose the degree for a polynomial to fit data </a:t>
            </a:r>
            <a:r>
              <a:rPr lang="en-US" altLang="ko-KR" b="1" dirty="0" smtClean="0"/>
              <a:t> 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/>
              <a:t>d = what degree of polynomial do you want to </a:t>
            </a:r>
            <a:r>
              <a:rPr lang="en-US" altLang="ko-KR" dirty="0" smtClean="0"/>
              <a:t>pick</a:t>
            </a:r>
          </a:p>
          <a:p>
            <a:r>
              <a:rPr lang="en-US" altLang="ko-KR" dirty="0"/>
              <a:t>Take these parameters and look at the test set error for each using the previous formula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</a:t>
            </a:r>
            <a:r>
              <a:rPr lang="en-US" altLang="ko-KR" baseline="-25000" dirty="0" err="1" smtClean="0"/>
              <a:t>test</a:t>
            </a:r>
            <a:r>
              <a:rPr lang="en-US" altLang="ko-KR" dirty="0" smtClean="0"/>
              <a:t>(θ</a:t>
            </a:r>
            <a:r>
              <a:rPr lang="en-US" altLang="ko-KR" baseline="30000" dirty="0" smtClean="0"/>
              <a:t>1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... </a:t>
            </a:r>
            <a:endParaRPr lang="en-US" altLang="ko-KR" dirty="0"/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10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12" y="2799114"/>
            <a:ext cx="3384379" cy="14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  <a:endParaRPr lang="en-US" altLang="ko-KR" sz="1600" dirty="0" smtClean="0"/>
          </a:p>
          <a:p>
            <a:r>
              <a:rPr lang="en-US" altLang="ko-KR" dirty="0" smtClean="0"/>
              <a:t>Say</a:t>
            </a:r>
            <a:r>
              <a:rPr lang="en-US" altLang="ko-KR" dirty="0"/>
              <a:t>, for example, d=5 is the lowest </a:t>
            </a:r>
          </a:p>
          <a:p>
            <a:pPr lvl="1"/>
            <a:r>
              <a:rPr lang="en-US" altLang="ko-KR" dirty="0"/>
              <a:t>Now take the d=5 model and say, how well does it </a:t>
            </a:r>
            <a:r>
              <a:rPr lang="en-US" altLang="ko-KR" dirty="0">
                <a:solidFill>
                  <a:srgbClr val="0000FF"/>
                </a:solidFill>
              </a:rPr>
              <a:t>generalize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You </a:t>
            </a:r>
            <a:r>
              <a:rPr lang="en-US" altLang="ko-KR" dirty="0"/>
              <a:t>could use </a:t>
            </a:r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5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BUT, this is going to be an optimistic estimate of generalization error, because our parameter is fit to that test set (i.e. specifically chose it because the test set error is </a:t>
            </a:r>
            <a:r>
              <a:rPr lang="en-US" altLang="ko-KR" dirty="0" smtClean="0"/>
              <a:t>small)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not a good way to evaluate if it will generalize </a:t>
            </a:r>
            <a:endParaRPr lang="en-US" altLang="ko-KR" dirty="0" smtClean="0"/>
          </a:p>
          <a:p>
            <a:r>
              <a:rPr lang="en-US" altLang="ko-KR" dirty="0"/>
              <a:t>Improved model selection </a:t>
            </a:r>
          </a:p>
          <a:p>
            <a:pPr lvl="1"/>
            <a:r>
              <a:rPr lang="en-US" altLang="ko-KR" dirty="0"/>
              <a:t>Given a training set instead split into three pieces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</a:t>
            </a:r>
            <a:r>
              <a:rPr lang="en-US" altLang="ko-KR" dirty="0"/>
              <a:t>- Training set (60%) - m </a:t>
            </a:r>
            <a:r>
              <a:rPr lang="en-US" altLang="ko-KR" dirty="0" smtClean="0"/>
              <a:t>values</a:t>
            </a:r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- Cross validation (CV) set (20</a:t>
            </a:r>
            <a:r>
              <a:rPr lang="en-US" altLang="ko-KR" dirty="0" smtClean="0"/>
              <a:t>%) m</a:t>
            </a:r>
            <a:r>
              <a:rPr lang="en-US" altLang="ko-KR" baseline="-25000" dirty="0" smtClean="0"/>
              <a:t>cv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- Test set (20%) </a:t>
            </a:r>
            <a:r>
              <a:rPr lang="en-US" altLang="ko-KR" dirty="0" err="1"/>
              <a:t>m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1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/>
              <a:t>Minimize cost function for each of the models as </a:t>
            </a:r>
            <a:r>
              <a:rPr lang="en-US" altLang="ko-KR" dirty="0" smtClean="0"/>
              <a:t>before</a:t>
            </a:r>
          </a:p>
          <a:p>
            <a:r>
              <a:rPr lang="en-US" altLang="ko-KR" dirty="0" smtClean="0"/>
              <a:t>Test </a:t>
            </a:r>
            <a:r>
              <a:rPr lang="en-US" altLang="ko-KR" dirty="0"/>
              <a:t>these hypothesis on the cross validation set to generate the cross validation error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00FF"/>
                </a:solidFill>
              </a:rPr>
              <a:t>Pick </a:t>
            </a:r>
            <a:r>
              <a:rPr lang="en-US" altLang="ko-KR" dirty="0">
                <a:solidFill>
                  <a:srgbClr val="0000FF"/>
                </a:solidFill>
              </a:rPr>
              <a:t>the hypothesis </a:t>
            </a:r>
            <a:r>
              <a:rPr lang="en-US" altLang="ko-KR" dirty="0"/>
              <a:t>with the lowest cross validation error </a:t>
            </a:r>
          </a:p>
          <a:p>
            <a:pPr lvl="1"/>
            <a:r>
              <a:rPr lang="en-US" altLang="ko-KR" dirty="0"/>
              <a:t>e.g. pick θ</a:t>
            </a:r>
            <a:r>
              <a:rPr lang="en-US" altLang="ko-KR" baseline="-25000" dirty="0"/>
              <a:t>5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Finally, </a:t>
            </a:r>
            <a:r>
              <a:rPr lang="en-US" altLang="ko-KR" dirty="0" smtClean="0">
                <a:solidFill>
                  <a:srgbClr val="0000FF"/>
                </a:solidFill>
              </a:rPr>
              <a:t>estimate </a:t>
            </a:r>
            <a:r>
              <a:rPr lang="en-US" altLang="ko-KR" dirty="0">
                <a:solidFill>
                  <a:srgbClr val="0000FF"/>
                </a:solidFill>
              </a:rPr>
              <a:t>generalization error </a:t>
            </a:r>
            <a:r>
              <a:rPr lang="en-US" altLang="ko-KR" dirty="0"/>
              <a:t>of model using the test </a:t>
            </a:r>
            <a:r>
              <a:rPr lang="en-US" altLang="ko-KR" dirty="0" smtClean="0"/>
              <a:t>set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63" y="2214471"/>
            <a:ext cx="5179073" cy="20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</a:t>
            </a:r>
            <a:r>
              <a:rPr lang="en-US" altLang="ko-KR" dirty="0"/>
              <a:t> 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regression problem </a:t>
            </a:r>
          </a:p>
          <a:p>
            <a:pPr lvl="1"/>
            <a:r>
              <a:rPr lang="en-US" altLang="ko-KR" dirty="0"/>
              <a:t>Example problem: "Given this data, a friend has a house 750 square feet - how much can they be expected to get</a:t>
            </a:r>
            <a:r>
              <a:rPr lang="en-US" altLang="ko-KR" dirty="0" smtClean="0"/>
              <a:t>?”</a:t>
            </a:r>
          </a:p>
          <a:p>
            <a:pPr lvl="1"/>
            <a:r>
              <a:rPr lang="en-US" altLang="ko-KR" dirty="0"/>
              <a:t>The idea is we can learn what makes the price a certain value from the </a:t>
            </a:r>
            <a:r>
              <a:rPr lang="en-US" altLang="ko-KR" dirty="0">
                <a:solidFill>
                  <a:srgbClr val="0000FF"/>
                </a:solidFill>
              </a:rPr>
              <a:t>training </a:t>
            </a:r>
            <a:r>
              <a:rPr lang="en-US" altLang="ko-KR" dirty="0" smtClean="0">
                <a:solidFill>
                  <a:srgbClr val="0000FF"/>
                </a:solidFill>
              </a:rPr>
              <a:t>data</a:t>
            </a:r>
            <a:endParaRPr lang="en-US" altLang="ko-KR" dirty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algorithm should then produce more right answers based on new </a:t>
            </a:r>
            <a:r>
              <a:rPr lang="en-US" altLang="ko-KR" dirty="0">
                <a:solidFill>
                  <a:srgbClr val="0000FF"/>
                </a:solidFill>
              </a:rPr>
              <a:t>training data</a:t>
            </a:r>
            <a:r>
              <a:rPr lang="en-US" altLang="ko-KR" dirty="0"/>
              <a:t> where we don't know the price </a:t>
            </a:r>
            <a:r>
              <a:rPr lang="en-US" altLang="ko-KR" dirty="0" smtClean="0"/>
              <a:t>already.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34" y="3653336"/>
            <a:ext cx="5155532" cy="25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b="1" dirty="0"/>
              <a:t> - bias vs. variance </a:t>
            </a:r>
            <a:endParaRPr lang="en-US" altLang="ko-KR" dirty="0"/>
          </a:p>
          <a:p>
            <a:r>
              <a:rPr lang="en-US" altLang="ko-KR" dirty="0"/>
              <a:t>If you get bad results usually because of one of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bias</a:t>
            </a:r>
            <a:r>
              <a:rPr lang="en-US" altLang="ko-KR" dirty="0"/>
              <a:t> - under fitting </a:t>
            </a:r>
            <a:r>
              <a:rPr lang="en-US" altLang="ko-KR" dirty="0" smtClean="0"/>
              <a:t>problem</a:t>
            </a:r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variance</a:t>
            </a:r>
            <a:r>
              <a:rPr lang="en-US" altLang="ko-KR" dirty="0"/>
              <a:t> - over fitting problem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27" y="3278713"/>
            <a:ext cx="6584435" cy="24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dirty="0"/>
              <a:t> - bias vs. </a:t>
            </a:r>
            <a:r>
              <a:rPr lang="en-US" altLang="ko-KR" dirty="0" smtClean="0"/>
              <a:t>variance</a:t>
            </a:r>
          </a:p>
          <a:p>
            <a:r>
              <a:rPr lang="en-US" altLang="ko-KR" dirty="0"/>
              <a:t>For the high bias case, we find both cross validation and training error are high </a:t>
            </a:r>
            <a:endParaRPr lang="en-US" altLang="ko-KR" dirty="0" smtClean="0"/>
          </a:p>
          <a:p>
            <a:pPr lvl="1"/>
            <a:r>
              <a:rPr lang="en-US" altLang="ko-KR" dirty="0"/>
              <a:t>Doesn't fit training data well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Doesn't </a:t>
            </a:r>
            <a:r>
              <a:rPr lang="en-US" altLang="ko-KR" dirty="0"/>
              <a:t>generalize either </a:t>
            </a:r>
          </a:p>
          <a:p>
            <a:r>
              <a:rPr lang="en-US" altLang="ko-KR" dirty="0"/>
              <a:t>For high variance, we find the cross validation error is high but training error is low 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raining </a:t>
            </a:r>
            <a:r>
              <a:rPr lang="en-US" altLang="ko-KR" dirty="0"/>
              <a:t>set fits </a:t>
            </a:r>
            <a:r>
              <a:rPr lang="en-US" altLang="ko-KR" dirty="0" smtClean="0"/>
              <a:t>well</a:t>
            </a:r>
          </a:p>
          <a:p>
            <a:pPr lvl="1"/>
            <a:r>
              <a:rPr lang="en-US" altLang="ko-KR" dirty="0"/>
              <a:t>But generalizes poorly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05" y="4233846"/>
            <a:ext cx="5060544" cy="19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 and bias/variance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88" y="2288419"/>
            <a:ext cx="5282514" cy="14980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09" y="3836839"/>
            <a:ext cx="6383981" cy="24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/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/>
          </a:bodyPr>
          <a:lstStyle/>
          <a:p>
            <a:r>
              <a:rPr lang="en-US" altLang="ko-KR" sz="1600" b="1" dirty="0" smtClean="0"/>
              <a:t>Unsupervised learning</a:t>
            </a:r>
          </a:p>
          <a:p>
            <a:r>
              <a:rPr lang="en-US" altLang="ko-KR" dirty="0"/>
              <a:t>Talk about </a:t>
            </a:r>
            <a:r>
              <a:rPr lang="en-US" altLang="ko-KR" dirty="0" smtClean="0">
                <a:solidFill>
                  <a:srgbClr val="0000FF"/>
                </a:solidFill>
              </a:rPr>
              <a:t>clustering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Learning </a:t>
            </a:r>
            <a:r>
              <a:rPr lang="en-US" altLang="ko-KR" dirty="0"/>
              <a:t>from </a:t>
            </a:r>
            <a:r>
              <a:rPr lang="en-US" altLang="ko-KR" dirty="0">
                <a:solidFill>
                  <a:srgbClr val="0000FF"/>
                </a:solidFill>
              </a:rPr>
              <a:t>unlabeled data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</a:p>
          <a:p>
            <a:pPr lvl="1"/>
            <a:r>
              <a:rPr lang="en-US" altLang="ko-KR" dirty="0" smtClean="0"/>
              <a:t>Useful </a:t>
            </a:r>
            <a:r>
              <a:rPr lang="en-US" altLang="ko-KR" dirty="0"/>
              <a:t>to contras with supervised learning </a:t>
            </a:r>
          </a:p>
          <a:p>
            <a:r>
              <a:rPr lang="en-US" altLang="ko-KR" dirty="0"/>
              <a:t>Compare and contrast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</a:t>
            </a:r>
          </a:p>
          <a:p>
            <a:pPr lvl="2"/>
            <a:r>
              <a:rPr lang="en-US" altLang="ko-KR" dirty="0"/>
              <a:t>Given </a:t>
            </a:r>
            <a:r>
              <a:rPr lang="en-US" altLang="ko-KR" dirty="0">
                <a:solidFill>
                  <a:srgbClr val="FF0000"/>
                </a:solidFill>
              </a:rPr>
              <a:t>a set of labels</a:t>
            </a:r>
            <a:r>
              <a:rPr lang="en-US" altLang="ko-KR" dirty="0"/>
              <a:t>, fit a hypothesis to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Unsupervised </a:t>
            </a:r>
            <a:r>
              <a:rPr lang="en-US" altLang="ko-KR" dirty="0"/>
              <a:t>learning </a:t>
            </a:r>
          </a:p>
          <a:p>
            <a:pPr lvl="2"/>
            <a:r>
              <a:rPr lang="en-US" altLang="ko-KR" dirty="0"/>
              <a:t>Try and determining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in the data </a:t>
            </a:r>
          </a:p>
          <a:p>
            <a:pPr lvl="2"/>
            <a:r>
              <a:rPr lang="en-US" altLang="ko-KR" dirty="0"/>
              <a:t>Clustering algorithm groups data together based on </a:t>
            </a:r>
            <a:r>
              <a:rPr lang="en-US" altLang="ko-KR" dirty="0">
                <a:solidFill>
                  <a:srgbClr val="0000FF"/>
                </a:solidFill>
              </a:rPr>
              <a:t>data features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dirty="0" smtClean="0"/>
              <a:t>What </a:t>
            </a:r>
            <a:r>
              <a:rPr lang="en-US" altLang="ko-KR" dirty="0"/>
              <a:t>is clustering good for </a:t>
            </a:r>
          </a:p>
          <a:p>
            <a:pPr lvl="1"/>
            <a:r>
              <a:rPr lang="en-US" altLang="ko-KR" dirty="0"/>
              <a:t>Market segmentation - group customers into different market </a:t>
            </a:r>
            <a:r>
              <a:rPr lang="en-US" altLang="ko-KR" dirty="0" smtClean="0"/>
              <a:t>segments</a:t>
            </a:r>
          </a:p>
          <a:p>
            <a:pPr lvl="1"/>
            <a:r>
              <a:rPr lang="en-US" altLang="ko-KR" dirty="0" smtClean="0"/>
              <a:t>Social </a:t>
            </a:r>
            <a:r>
              <a:rPr lang="en-US" altLang="ko-KR" dirty="0"/>
              <a:t>network analysis - Facebook "</a:t>
            </a:r>
            <a:r>
              <a:rPr lang="en-US" altLang="ko-KR" dirty="0" smtClean="0"/>
              <a:t>smart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lists”</a:t>
            </a:r>
          </a:p>
          <a:p>
            <a:pPr lvl="1"/>
            <a:r>
              <a:rPr lang="en-US" altLang="ko-KR" dirty="0" smtClean="0"/>
              <a:t>Organizing </a:t>
            </a:r>
            <a:r>
              <a:rPr lang="en-US" altLang="ko-KR" dirty="0"/>
              <a:t>computer clusters and data centers for network layout and location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Astronomical </a:t>
            </a:r>
            <a:r>
              <a:rPr lang="en-US" altLang="ko-KR" dirty="0"/>
              <a:t>data analysis - Understanding galaxy formation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3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Clustering</a:t>
            </a:r>
            <a:endParaRPr lang="en-US" altLang="ko-KR" b="1" dirty="0" smtClean="0"/>
          </a:p>
          <a:p>
            <a:r>
              <a:rPr lang="en-US" altLang="ko-KR" dirty="0" smtClean="0"/>
              <a:t>K-means </a:t>
            </a:r>
            <a:r>
              <a:rPr lang="en-US" altLang="ko-KR" dirty="0"/>
              <a:t>algorithm </a:t>
            </a:r>
            <a:endParaRPr lang="en-US" altLang="ko-KR" dirty="0" smtClean="0"/>
          </a:p>
          <a:p>
            <a:pPr lvl="1"/>
            <a:r>
              <a:rPr lang="en-US" altLang="ko-KR" dirty="0"/>
              <a:t>Want an algorithm to automatically group the data into </a:t>
            </a:r>
            <a:r>
              <a:rPr lang="en-US" altLang="ko-KR" dirty="0">
                <a:solidFill>
                  <a:srgbClr val="0000FF"/>
                </a:solidFill>
              </a:rPr>
              <a:t>coherent clusters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is by far the most widely used </a:t>
            </a:r>
            <a:r>
              <a:rPr lang="en-US" altLang="ko-KR" dirty="0">
                <a:solidFill>
                  <a:srgbClr val="0000FF"/>
                </a:solidFill>
              </a:rPr>
              <a:t>clustering algorithm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4" y="3471154"/>
            <a:ext cx="6190453" cy="16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en-US" altLang="ko-KR" dirty="0" smtClean="0">
                <a:solidFill>
                  <a:srgbClr val="0000FF"/>
                </a:solidFill>
              </a:rPr>
              <a:t>Randomly </a:t>
            </a:r>
            <a:r>
              <a:rPr lang="en-US" altLang="ko-KR" dirty="0">
                <a:solidFill>
                  <a:srgbClr val="0000FF"/>
                </a:solidFill>
              </a:rPr>
              <a:t>allocate </a:t>
            </a:r>
            <a:r>
              <a:rPr lang="en-US" altLang="ko-KR" dirty="0"/>
              <a:t>two points as the </a:t>
            </a:r>
            <a:r>
              <a:rPr lang="en-US" altLang="ko-KR" dirty="0">
                <a:solidFill>
                  <a:srgbClr val="0000FF"/>
                </a:solidFill>
              </a:rPr>
              <a:t>cluster centroids </a:t>
            </a:r>
          </a:p>
          <a:p>
            <a:pPr lvl="1"/>
            <a:r>
              <a:rPr lang="en-US" altLang="ko-KR" dirty="0"/>
              <a:t>Have as many cluster centroids as clusters you want to do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i="1" dirty="0"/>
              <a:t>K </a:t>
            </a:r>
            <a:r>
              <a:rPr lang="en-US" altLang="ko-KR" dirty="0"/>
              <a:t>cluster centroids, in fact) </a:t>
            </a:r>
          </a:p>
          <a:p>
            <a:pPr lvl="1"/>
            <a:r>
              <a:rPr lang="en-US" altLang="ko-KR" dirty="0"/>
              <a:t>In our example we just have two clusters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Step 2: Cluster </a:t>
            </a:r>
            <a:r>
              <a:rPr lang="en-US" altLang="ko-KR" dirty="0"/>
              <a:t>assignment step </a:t>
            </a:r>
          </a:p>
          <a:p>
            <a:pPr lvl="1"/>
            <a:r>
              <a:rPr lang="en-US" altLang="ko-KR" dirty="0"/>
              <a:t>Go through each example and depending on if it's </a:t>
            </a:r>
            <a:r>
              <a:rPr lang="en-US" altLang="ko-KR" dirty="0">
                <a:solidFill>
                  <a:srgbClr val="0000FF"/>
                </a:solidFill>
              </a:rPr>
              <a:t>closer</a:t>
            </a:r>
            <a:r>
              <a:rPr lang="en-US" altLang="ko-KR" dirty="0"/>
              <a:t> to the red or blue centroid assign each point to one of the two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demonstrate this, we've gone through the data and "</a:t>
            </a:r>
            <a:r>
              <a:rPr lang="en-US" altLang="ko-KR" dirty="0" err="1"/>
              <a:t>colour</a:t>
            </a:r>
            <a:r>
              <a:rPr lang="en-US" altLang="ko-KR" dirty="0"/>
              <a:t>" each point red or </a:t>
            </a:r>
            <a:r>
              <a:rPr lang="en-US" altLang="ko-KR" dirty="0" smtClean="0"/>
              <a:t>blue</a:t>
            </a:r>
          </a:p>
          <a:p>
            <a:pPr lvl="1"/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Step 3: Move </a:t>
            </a:r>
            <a:r>
              <a:rPr lang="en-US" altLang="ko-KR" dirty="0"/>
              <a:t>centroid </a:t>
            </a:r>
            <a:r>
              <a:rPr lang="en-US" altLang="ko-KR" dirty="0" smtClean="0"/>
              <a:t>step</a:t>
            </a:r>
            <a:endParaRPr lang="en-US" altLang="ko-KR" dirty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each centroid and move to </a:t>
            </a:r>
            <a:r>
              <a:rPr lang="en-US" altLang="ko-KR" dirty="0">
                <a:solidFill>
                  <a:srgbClr val="0000FF"/>
                </a:solidFill>
              </a:rPr>
              <a:t>the average </a:t>
            </a:r>
            <a:r>
              <a:rPr lang="en-US" altLang="ko-KR" dirty="0"/>
              <a:t>of </a:t>
            </a:r>
            <a:r>
              <a:rPr lang="en-US" altLang="ko-KR" dirty="0" smtClean="0"/>
              <a:t>the correspondingly </a:t>
            </a:r>
            <a:r>
              <a:rPr lang="en-US" altLang="ko-KR" dirty="0"/>
              <a:t>assigned data-points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79" y="1871644"/>
            <a:ext cx="6657861" cy="4280056"/>
            <a:chOff x="1260389" y="2125722"/>
            <a:chExt cx="6198228" cy="408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389" y="2125722"/>
              <a:ext cx="6198228" cy="211803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0" y="4196710"/>
              <a:ext cx="6083630" cy="201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5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Input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K (number of clusters in the data) </a:t>
            </a:r>
          </a:p>
          <a:p>
            <a:pPr lvl="1"/>
            <a:r>
              <a:rPr lang="en-US" altLang="ko-KR" dirty="0"/>
              <a:t>Training set {x1, x2</a:t>
            </a:r>
            <a:r>
              <a:rPr lang="en-US" altLang="ko-KR" i="1" dirty="0"/>
              <a:t>, </a:t>
            </a:r>
            <a:r>
              <a:rPr lang="en-US" altLang="ko-KR" dirty="0"/>
              <a:t>x3 ..., </a:t>
            </a:r>
            <a:r>
              <a:rPr lang="en-US" altLang="ko-KR" dirty="0" err="1"/>
              <a:t>xn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Algorithm: </a:t>
            </a:r>
          </a:p>
          <a:p>
            <a:pPr lvl="1"/>
            <a:r>
              <a:rPr lang="en-US" altLang="ko-KR" dirty="0"/>
              <a:t>Randomly initialize K cluster </a:t>
            </a:r>
            <a:r>
              <a:rPr lang="en-US" altLang="ko-KR" dirty="0">
                <a:solidFill>
                  <a:srgbClr val="0000FF"/>
                </a:solidFill>
              </a:rPr>
              <a:t>centroids as {μ1, μ2, μ3 ... </a:t>
            </a:r>
            <a:r>
              <a:rPr lang="en-US" altLang="ko-KR" dirty="0" err="1">
                <a:solidFill>
                  <a:srgbClr val="0000FF"/>
                </a:solidFill>
              </a:rPr>
              <a:t>μK</a:t>
            </a:r>
            <a:r>
              <a:rPr lang="en-US" altLang="ko-KR" dirty="0" smtClean="0">
                <a:solidFill>
                  <a:srgbClr val="0000FF"/>
                </a:solidFill>
              </a:rPr>
              <a:t>}</a:t>
            </a:r>
            <a:br>
              <a:rPr lang="en-US" altLang="ko-KR" dirty="0" smtClean="0">
                <a:solidFill>
                  <a:srgbClr val="0000FF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en-US" altLang="ko-KR" dirty="0"/>
              <a:t>Loop 1 </a:t>
            </a:r>
          </a:p>
          <a:p>
            <a:pPr lvl="2"/>
            <a:r>
              <a:rPr lang="en-US" altLang="ko-KR" dirty="0"/>
              <a:t>This inner loop repeatedly sets the </a:t>
            </a:r>
            <a:r>
              <a:rPr lang="en-US" altLang="ko-KR" dirty="0">
                <a:solidFill>
                  <a:srgbClr val="0000FF"/>
                </a:solidFill>
              </a:rPr>
              <a:t>c(</a:t>
            </a:r>
            <a:r>
              <a:rPr lang="en-US" altLang="ko-KR" dirty="0" err="1">
                <a:solidFill>
                  <a:srgbClr val="0000FF"/>
                </a:solidFill>
              </a:rPr>
              <a:t>i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en-US" altLang="ko-KR" dirty="0"/>
              <a:t> variable to be </a:t>
            </a:r>
            <a:r>
              <a:rPr lang="en-US" altLang="ko-KR" dirty="0">
                <a:solidFill>
                  <a:srgbClr val="0000FF"/>
                </a:solidFill>
              </a:rPr>
              <a:t>the index </a:t>
            </a:r>
            <a:r>
              <a:rPr lang="en-US" altLang="ko-KR" dirty="0"/>
              <a:t>of the closes variable of </a:t>
            </a:r>
            <a:r>
              <a:rPr lang="en-US" altLang="ko-KR" dirty="0" smtClean="0"/>
              <a:t>cluster centroid </a:t>
            </a:r>
            <a:r>
              <a:rPr lang="en-US" altLang="ko-KR" dirty="0"/>
              <a:t>closes to xi </a:t>
            </a:r>
          </a:p>
          <a:p>
            <a:pPr lvl="2"/>
            <a:r>
              <a:rPr lang="en-US" altLang="ko-KR" dirty="0"/>
              <a:t>i.e. take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</a:t>
            </a:r>
            <a:r>
              <a:rPr lang="en-US" altLang="ko-KR" dirty="0"/>
              <a:t>example, measure </a:t>
            </a:r>
            <a:r>
              <a:rPr lang="en-US" altLang="ko-KR" dirty="0">
                <a:solidFill>
                  <a:srgbClr val="0000FF"/>
                </a:solidFill>
              </a:rPr>
              <a:t>squared distance </a:t>
            </a:r>
            <a:r>
              <a:rPr lang="en-US" altLang="ko-KR" dirty="0"/>
              <a:t>to each cluster centroid, assign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</a:t>
            </a:r>
            <a:r>
              <a:rPr lang="en-US" altLang="ko-KR" dirty="0"/>
              <a:t>the cluster closest </a:t>
            </a:r>
          </a:p>
          <a:p>
            <a:pPr lvl="1"/>
            <a:r>
              <a:rPr lang="en-US" altLang="ko-KR" dirty="0"/>
              <a:t>Loop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Loops </a:t>
            </a:r>
            <a:r>
              <a:rPr lang="en-US" altLang="ko-KR" dirty="0"/>
              <a:t>over each centroid calculate </a:t>
            </a:r>
            <a:r>
              <a:rPr lang="en-US" altLang="ko-KR" dirty="0">
                <a:solidFill>
                  <a:srgbClr val="0000FF"/>
                </a:solidFill>
              </a:rPr>
              <a:t>the average mean </a:t>
            </a:r>
            <a:r>
              <a:rPr lang="en-US" altLang="ko-KR" dirty="0"/>
              <a:t>based on all the points associated with </a:t>
            </a:r>
            <a:r>
              <a:rPr lang="en-US" altLang="ko-KR" dirty="0" smtClean="0"/>
              <a:t>each </a:t>
            </a:r>
            <a:r>
              <a:rPr lang="en-US" altLang="ko-KR" dirty="0"/>
              <a:t>centroid from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55" y="3378663"/>
            <a:ext cx="4689490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K-means </a:t>
            </a:r>
            <a:r>
              <a:rPr lang="en-US" altLang="ko-KR" dirty="0"/>
              <a:t>for non-separated clusters </a:t>
            </a:r>
          </a:p>
          <a:p>
            <a:pPr lvl="1"/>
            <a:r>
              <a:rPr lang="en-US" altLang="ko-KR" dirty="0"/>
              <a:t>So far looking at K-means where we have well defined clusters</a:t>
            </a:r>
            <a:br>
              <a:rPr lang="en-US" altLang="ko-KR" dirty="0"/>
            </a:br>
            <a:r>
              <a:rPr lang="en-US" altLang="ko-KR" dirty="0"/>
              <a:t>But often K-means is applied to datasets where there </a:t>
            </a:r>
            <a:r>
              <a:rPr lang="en-US" altLang="ko-KR" dirty="0" smtClean="0"/>
              <a:t>are </a:t>
            </a:r>
            <a:r>
              <a:rPr lang="en-US" altLang="ko-KR" dirty="0" smtClean="0">
                <a:solidFill>
                  <a:srgbClr val="0000FF"/>
                </a:solidFill>
              </a:rPr>
              <a:t>not </a:t>
            </a:r>
            <a:r>
              <a:rPr lang="en-US" altLang="ko-KR" dirty="0">
                <a:solidFill>
                  <a:srgbClr val="0000FF"/>
                </a:solidFill>
              </a:rPr>
              <a:t>well defined clusters </a:t>
            </a:r>
          </a:p>
          <a:p>
            <a:pPr lvl="1"/>
            <a:r>
              <a:rPr lang="en-US" altLang="ko-KR" dirty="0"/>
              <a:t>e.g. T-shirt sizing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07" y="3409435"/>
            <a:ext cx="3310585" cy="28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Example problem: </a:t>
            </a:r>
            <a:r>
              <a:rPr lang="en-US" altLang="ko-KR" dirty="0" smtClean="0"/>
              <a:t>"</a:t>
            </a:r>
            <a:r>
              <a:rPr lang="en-US" altLang="ko-KR" dirty="0"/>
              <a:t> Can we definer breast cancer as malignant or benign based on </a:t>
            </a:r>
            <a:r>
              <a:rPr lang="en-US" altLang="ko-KR" dirty="0" smtClean="0"/>
              <a:t>tumor size?”</a:t>
            </a:r>
          </a:p>
          <a:p>
            <a:pPr lvl="1"/>
            <a:r>
              <a:rPr lang="en-US" altLang="ko-KR" dirty="0"/>
              <a:t>Classify data into one of two discrete classes - no in between, either malignant or not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 </a:t>
            </a:r>
            <a:r>
              <a:rPr lang="en-US" altLang="ko-KR" dirty="0"/>
              <a:t>classification problems, can have a </a:t>
            </a:r>
            <a:r>
              <a:rPr lang="en-US" altLang="ko-KR" dirty="0">
                <a:solidFill>
                  <a:srgbClr val="0000FF"/>
                </a:solidFill>
              </a:rPr>
              <a:t>discrete</a:t>
            </a:r>
            <a:r>
              <a:rPr lang="en-US" altLang="ko-KR" dirty="0"/>
              <a:t> number of possible values for the output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96340" y="3463332"/>
            <a:ext cx="5422410" cy="2804073"/>
            <a:chOff x="2019529" y="3441639"/>
            <a:chExt cx="5422410" cy="28040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29" y="3441639"/>
              <a:ext cx="5176032" cy="176561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989" y="5387290"/>
              <a:ext cx="4791950" cy="858422"/>
            </a:xfrm>
            <a:prstGeom prst="rect">
              <a:avLst/>
            </a:prstGeom>
          </p:spPr>
        </p:pic>
        <p:sp>
          <p:nvSpPr>
            <p:cNvPr id="7" name="아래쪽 화살표[D] 6"/>
            <p:cNvSpPr/>
            <p:nvPr/>
          </p:nvSpPr>
          <p:spPr>
            <a:xfrm>
              <a:off x="5045964" y="5225090"/>
              <a:ext cx="409074" cy="3054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7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creates three clusters, even though they aren't really there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Look </a:t>
            </a:r>
            <a:r>
              <a:rPr lang="en-US" altLang="ko-KR" dirty="0"/>
              <a:t>at first population of people </a:t>
            </a:r>
          </a:p>
          <a:p>
            <a:pPr lvl="2"/>
            <a:r>
              <a:rPr lang="en-US" altLang="ko-KR" dirty="0"/>
              <a:t>Try and design a small T-shirt which fits the 1st population </a:t>
            </a:r>
          </a:p>
          <a:p>
            <a:pPr lvl="2"/>
            <a:r>
              <a:rPr lang="en-US" altLang="ko-KR" dirty="0"/>
              <a:t>And so on for the other two</a:t>
            </a:r>
            <a:br>
              <a:rPr lang="en-US" altLang="ko-KR" dirty="0"/>
            </a:br>
            <a:r>
              <a:rPr lang="en-US" altLang="ko-KR" dirty="0"/>
              <a:t>This is an example of market segmentation </a:t>
            </a:r>
          </a:p>
          <a:p>
            <a:pPr lvl="1"/>
            <a:r>
              <a:rPr lang="en-US" altLang="ko-KR" dirty="0"/>
              <a:t>Build products which suit the needs of your subpopulations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38" y="2262352"/>
            <a:ext cx="2601285" cy="23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K </a:t>
            </a:r>
            <a:r>
              <a:rPr lang="en-US" altLang="ko-KR" dirty="0"/>
              <a:t>means optimization </a:t>
            </a:r>
            <a:r>
              <a:rPr lang="en-US" altLang="ko-KR" dirty="0" smtClean="0"/>
              <a:t>objective</a:t>
            </a:r>
          </a:p>
          <a:p>
            <a:r>
              <a:rPr lang="en-US" altLang="ko-KR" dirty="0"/>
              <a:t>Supervised learning algorithms have an </a:t>
            </a:r>
            <a:r>
              <a:rPr lang="en-US" altLang="ko-KR" dirty="0">
                <a:solidFill>
                  <a:srgbClr val="0000FF"/>
                </a:solidFill>
              </a:rPr>
              <a:t>optimization objective </a:t>
            </a:r>
            <a:r>
              <a:rPr lang="en-US" altLang="ko-KR" dirty="0"/>
              <a:t>(cost function)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does too </a:t>
            </a:r>
          </a:p>
          <a:p>
            <a:r>
              <a:rPr lang="en-US" altLang="ko-KR" dirty="0"/>
              <a:t>K-means has an </a:t>
            </a:r>
            <a:r>
              <a:rPr lang="en-US" altLang="ko-KR" dirty="0">
                <a:solidFill>
                  <a:srgbClr val="0000FF"/>
                </a:solidFill>
              </a:rPr>
              <a:t>optimization objective </a:t>
            </a:r>
            <a:r>
              <a:rPr lang="en-US" altLang="ko-KR" dirty="0"/>
              <a:t>like the supervised learning functions we've seen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Why </a:t>
            </a:r>
            <a:r>
              <a:rPr lang="en-US" altLang="ko-KR" dirty="0"/>
              <a:t>is this good? </a:t>
            </a:r>
          </a:p>
          <a:p>
            <a:pPr lvl="2"/>
            <a:r>
              <a:rPr lang="en-US" altLang="ko-KR" dirty="0"/>
              <a:t>Knowing this is useful because it helps for </a:t>
            </a:r>
            <a:r>
              <a:rPr lang="en-US" altLang="ko-KR" dirty="0">
                <a:solidFill>
                  <a:srgbClr val="0000FF"/>
                </a:solidFill>
              </a:rPr>
              <a:t>debugging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Helps find </a:t>
            </a:r>
            <a:r>
              <a:rPr lang="en-US" altLang="ko-KR" dirty="0">
                <a:solidFill>
                  <a:srgbClr val="0000FF"/>
                </a:solidFill>
              </a:rPr>
              <a:t>better </a:t>
            </a:r>
            <a:r>
              <a:rPr lang="en-US" altLang="ko-KR" dirty="0" smtClean="0">
                <a:solidFill>
                  <a:srgbClr val="0000FF"/>
                </a:solidFill>
              </a:rPr>
              <a:t>clusters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 smtClean="0"/>
              <a:t> </a:t>
            </a:r>
            <a:r>
              <a:rPr lang="en-US" altLang="ko-KR" dirty="0"/>
              <a:t>Using this notation we can write the optimization objective;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572499"/>
            <a:ext cx="5922579" cy="786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5" y="5410351"/>
            <a:ext cx="4004310" cy="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K </a:t>
            </a:r>
            <a:r>
              <a:rPr lang="en-US" altLang="ko-KR" dirty="0"/>
              <a:t>means optimization objective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en-US" altLang="ko-KR" dirty="0"/>
              <a:t>we consider the k-means algorithm </a:t>
            </a:r>
          </a:p>
          <a:p>
            <a:pPr lvl="1"/>
            <a:r>
              <a:rPr lang="en-US" altLang="ko-KR" dirty="0"/>
              <a:t>The </a:t>
            </a:r>
            <a:r>
              <a:rPr lang="en-US" altLang="ko-KR" dirty="0">
                <a:solidFill>
                  <a:srgbClr val="0000FF"/>
                </a:solidFill>
              </a:rPr>
              <a:t>cluster assigned step </a:t>
            </a:r>
            <a:r>
              <a:rPr lang="en-US" altLang="ko-KR" dirty="0"/>
              <a:t>is minimizing J(...) with respect to c1, c2 ... ci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i.e</a:t>
            </a:r>
            <a:r>
              <a:rPr lang="en-US" altLang="ko-KR" dirty="0"/>
              <a:t>. find the centroid closest to each </a:t>
            </a:r>
            <a:r>
              <a:rPr lang="en-US" altLang="ko-KR" dirty="0" smtClean="0"/>
              <a:t>example</a:t>
            </a:r>
          </a:p>
          <a:p>
            <a:pPr lvl="2"/>
            <a:r>
              <a:rPr lang="en-US" altLang="ko-KR" dirty="0" smtClean="0"/>
              <a:t>Doesn't </a:t>
            </a:r>
            <a:r>
              <a:rPr lang="en-US" altLang="ko-KR" dirty="0"/>
              <a:t>change the centroids themselves 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The </a:t>
            </a:r>
            <a:r>
              <a:rPr lang="en-US" altLang="ko-KR" dirty="0">
                <a:solidFill>
                  <a:srgbClr val="0000FF"/>
                </a:solidFill>
              </a:rPr>
              <a:t>move centroid </a:t>
            </a:r>
            <a:r>
              <a:rPr lang="en-US" altLang="ko-KR" dirty="0" smtClean="0">
                <a:solidFill>
                  <a:srgbClr val="0000FF"/>
                </a:solidFill>
              </a:rPr>
              <a:t>step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can show this step is choosing the values of μ which minimizes J(...) with respect to μ 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</a:t>
            </a:r>
            <a:r>
              <a:rPr lang="en-US" altLang="ko-KR" dirty="0"/>
              <a:t>initialization </a:t>
            </a:r>
          </a:p>
          <a:p>
            <a:r>
              <a:rPr lang="en-US" altLang="ko-KR" dirty="0"/>
              <a:t>How we initialize </a:t>
            </a:r>
            <a:r>
              <a:rPr lang="en-US" altLang="ko-KR" dirty="0" smtClean="0"/>
              <a:t>K-means</a:t>
            </a:r>
            <a:endParaRPr lang="en-US" altLang="ko-KR" dirty="0"/>
          </a:p>
          <a:p>
            <a:pPr lvl="1"/>
            <a:r>
              <a:rPr lang="en-US" altLang="ko-KR" dirty="0" smtClean="0"/>
              <a:t>And </a:t>
            </a:r>
            <a:r>
              <a:rPr lang="en-US" altLang="ko-KR" dirty="0"/>
              <a:t>how </a:t>
            </a:r>
            <a:r>
              <a:rPr lang="en-US" altLang="ko-KR" dirty="0">
                <a:solidFill>
                  <a:srgbClr val="0000FF"/>
                </a:solidFill>
              </a:rPr>
              <a:t>avoid local optimum </a:t>
            </a:r>
          </a:p>
          <a:p>
            <a:r>
              <a:rPr lang="en-US" altLang="ko-KR" dirty="0"/>
              <a:t>Consider clustering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Never </a:t>
            </a:r>
            <a:r>
              <a:rPr lang="en-US" altLang="ko-KR" dirty="0"/>
              <a:t>spoke about </a:t>
            </a:r>
            <a:r>
              <a:rPr lang="en-US" altLang="ko-KR" dirty="0">
                <a:solidFill>
                  <a:srgbClr val="0000FF"/>
                </a:solidFill>
              </a:rPr>
              <a:t>how we initialize the centroids </a:t>
            </a:r>
          </a:p>
          <a:p>
            <a:pPr lvl="2"/>
            <a:r>
              <a:rPr lang="en-US" altLang="ko-KR" dirty="0"/>
              <a:t>A few ways - one method is most </a:t>
            </a:r>
            <a:r>
              <a:rPr lang="en-US" altLang="ko-KR" dirty="0" smtClean="0"/>
              <a:t>recommended</a:t>
            </a:r>
          </a:p>
          <a:p>
            <a:r>
              <a:rPr lang="en-US" altLang="ko-KR" dirty="0" smtClean="0"/>
              <a:t>Have </a:t>
            </a:r>
            <a:r>
              <a:rPr lang="en-US" altLang="ko-KR" dirty="0"/>
              <a:t>number of centroids set to less than number of examples </a:t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en-US" altLang="ko-KR" dirty="0"/>
              <a:t>K &lt; </a:t>
            </a:r>
            <a:r>
              <a:rPr lang="en-US" altLang="ko-KR" dirty="0" smtClean="0"/>
              <a:t>m,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en-US" altLang="ko-KR" dirty="0"/>
              <a:t>K &gt; m we have a </a:t>
            </a:r>
            <a:r>
              <a:rPr lang="en-US" altLang="ko-KR" dirty="0" smtClean="0"/>
              <a:t>problem)</a:t>
            </a:r>
            <a:endParaRPr lang="en-US" altLang="ko-KR" dirty="0"/>
          </a:p>
          <a:p>
            <a:pPr lvl="1"/>
            <a:r>
              <a:rPr lang="en-US" altLang="ko-KR" dirty="0"/>
              <a:t>Randomly pick K training examples </a:t>
            </a:r>
            <a:endParaRPr lang="en-US" altLang="ko-KR" dirty="0" smtClean="0"/>
          </a:p>
          <a:p>
            <a:pPr lvl="1"/>
            <a:r>
              <a:rPr lang="en-US" altLang="ko-KR" dirty="0"/>
              <a:t>Set μ1 up to </a:t>
            </a:r>
            <a:r>
              <a:rPr lang="en-US" altLang="ko-KR" dirty="0" err="1"/>
              <a:t>μK</a:t>
            </a:r>
            <a:r>
              <a:rPr lang="en-US" altLang="ko-KR" dirty="0"/>
              <a:t> to these example's </a:t>
            </a:r>
            <a:r>
              <a:rPr lang="en-US" altLang="ko-KR" dirty="0" smtClean="0"/>
              <a:t>values</a:t>
            </a:r>
            <a:endParaRPr lang="en-US" altLang="ko-KR" dirty="0"/>
          </a:p>
          <a:p>
            <a:r>
              <a:rPr lang="en-US" altLang="ko-KR" dirty="0"/>
              <a:t>K means can converge to different solutions </a:t>
            </a:r>
            <a:r>
              <a:rPr lang="en-US" altLang="ko-KR" dirty="0">
                <a:solidFill>
                  <a:srgbClr val="0000FF"/>
                </a:solidFill>
              </a:rPr>
              <a:t>depending on the initialization setup </a:t>
            </a:r>
          </a:p>
          <a:p>
            <a:pPr lvl="1"/>
            <a:r>
              <a:rPr lang="en-US" altLang="ko-KR" dirty="0"/>
              <a:t>Risk of local optimum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initialization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If this is a concern </a:t>
            </a:r>
          </a:p>
          <a:p>
            <a:pPr lvl="1"/>
            <a:r>
              <a:rPr lang="en-US" altLang="ko-KR" dirty="0"/>
              <a:t>We can do </a:t>
            </a:r>
            <a:r>
              <a:rPr lang="en-US" altLang="ko-KR" dirty="0">
                <a:solidFill>
                  <a:srgbClr val="0000FF"/>
                </a:solidFill>
              </a:rPr>
              <a:t>multiple random </a:t>
            </a:r>
            <a:r>
              <a:rPr lang="en-US" altLang="ko-KR" dirty="0" smtClean="0">
                <a:solidFill>
                  <a:srgbClr val="0000FF"/>
                </a:solidFill>
              </a:rPr>
              <a:t>initializations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if we get the same result - many same results are likely to indicate a global optimum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4" y="2214471"/>
            <a:ext cx="4989106" cy="28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initialization</a:t>
            </a:r>
          </a:p>
          <a:p>
            <a:r>
              <a:rPr lang="en-US" altLang="ko-KR" dirty="0" smtClean="0"/>
              <a:t>Algorithmically </a:t>
            </a:r>
            <a:r>
              <a:rPr lang="en-US" altLang="ko-KR" dirty="0"/>
              <a:t>we can do this as follows;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A typical number of times to initialize K-means is </a:t>
            </a:r>
            <a:r>
              <a:rPr lang="en-US" altLang="ko-KR" dirty="0" smtClean="0"/>
              <a:t>50-1000</a:t>
            </a:r>
          </a:p>
          <a:p>
            <a:r>
              <a:rPr lang="en-US" altLang="ko-KR" dirty="0" smtClean="0"/>
              <a:t>Randomly </a:t>
            </a:r>
            <a:r>
              <a:rPr lang="en-US" altLang="ko-KR" dirty="0"/>
              <a:t>initialize K-means </a:t>
            </a:r>
          </a:p>
          <a:p>
            <a:pPr lvl="1"/>
            <a:r>
              <a:rPr lang="en-US" altLang="ko-KR" dirty="0"/>
              <a:t>For each 100 </a:t>
            </a:r>
            <a:r>
              <a:rPr lang="en-US" altLang="ko-KR" dirty="0">
                <a:solidFill>
                  <a:srgbClr val="0000FF"/>
                </a:solidFill>
              </a:rPr>
              <a:t>random initialization </a:t>
            </a:r>
            <a:r>
              <a:rPr lang="en-US" altLang="ko-KR" dirty="0"/>
              <a:t>run </a:t>
            </a:r>
            <a:r>
              <a:rPr lang="en-US" altLang="ko-KR" dirty="0" smtClean="0"/>
              <a:t>K-means</a:t>
            </a:r>
          </a:p>
          <a:p>
            <a:pPr lvl="1"/>
            <a:r>
              <a:rPr lang="en-US" altLang="ko-KR" dirty="0" smtClean="0"/>
              <a:t>Then </a:t>
            </a:r>
            <a:r>
              <a:rPr lang="en-US" altLang="ko-KR" dirty="0"/>
              <a:t>compute the distortion on the set of cluster assignments and </a:t>
            </a:r>
            <a:r>
              <a:rPr lang="en-US" altLang="ko-KR" dirty="0" smtClean="0"/>
              <a:t>centroids </a:t>
            </a:r>
            <a:r>
              <a:rPr lang="en-US" altLang="ko-KR" dirty="0"/>
              <a:t>at convergent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End </a:t>
            </a:r>
            <a:r>
              <a:rPr lang="en-US" altLang="ko-KR" dirty="0"/>
              <a:t>with 100 ways of cluster the </a:t>
            </a:r>
            <a:r>
              <a:rPr lang="en-US" altLang="ko-KR" dirty="0" smtClean="0"/>
              <a:t>data</a:t>
            </a:r>
          </a:p>
          <a:p>
            <a:pPr lvl="1"/>
            <a:r>
              <a:rPr lang="en-US" altLang="ko-KR" dirty="0" smtClean="0"/>
              <a:t>Pick </a:t>
            </a:r>
            <a:r>
              <a:rPr lang="en-US" altLang="ko-KR" dirty="0"/>
              <a:t>the clustering which gave the </a:t>
            </a:r>
            <a:r>
              <a:rPr lang="en-US" altLang="ko-KR" dirty="0">
                <a:solidFill>
                  <a:srgbClr val="0000FF"/>
                </a:solidFill>
              </a:rPr>
              <a:t>lowest distortion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505173"/>
            <a:ext cx="5308600" cy="15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choose </a:t>
            </a:r>
            <a:r>
              <a:rPr lang="en-US" altLang="ko-KR" dirty="0">
                <a:solidFill>
                  <a:srgbClr val="0000FF"/>
                </a:solidFill>
              </a:rPr>
              <a:t>the number of clusters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/>
              <a:t>Choosing </a:t>
            </a:r>
            <a:r>
              <a:rPr lang="en-US" altLang="ko-KR" dirty="0" smtClean="0"/>
              <a:t>K?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a great way to do this automatically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use </a:t>
            </a:r>
            <a:r>
              <a:rPr lang="en-US" altLang="ko-KR" dirty="0">
                <a:solidFill>
                  <a:srgbClr val="0000FF"/>
                </a:solidFill>
              </a:rPr>
              <a:t>visualizations to do it manually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Why is this hard </a:t>
            </a:r>
          </a:p>
          <a:p>
            <a:pPr lvl="2"/>
            <a:r>
              <a:rPr lang="en-US" altLang="ko-KR" dirty="0"/>
              <a:t>Sometimes very </a:t>
            </a:r>
            <a:r>
              <a:rPr lang="en-US" altLang="ko-KR" dirty="0" smtClean="0"/>
              <a:t>ambiguous</a:t>
            </a:r>
          </a:p>
          <a:p>
            <a:pPr lvl="3"/>
            <a:r>
              <a:rPr lang="en-US" altLang="ko-KR" dirty="0" smtClean="0"/>
              <a:t>e.g</a:t>
            </a:r>
            <a:r>
              <a:rPr lang="en-US" altLang="ko-KR" dirty="0"/>
              <a:t>. two clusters or four clusters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Not </a:t>
            </a:r>
            <a:r>
              <a:rPr lang="en-US" altLang="ko-KR" dirty="0"/>
              <a:t>necessarily a correct answer </a:t>
            </a:r>
          </a:p>
          <a:p>
            <a:pPr lvl="2"/>
            <a:r>
              <a:rPr lang="en-US" altLang="ko-KR" dirty="0"/>
              <a:t>This is why doing it automatic this is hard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Elbow </a:t>
            </a:r>
            <a:r>
              <a:rPr lang="en-US" altLang="ko-KR" dirty="0" smtClean="0"/>
              <a:t>method</a:t>
            </a:r>
          </a:p>
          <a:p>
            <a:pPr lvl="1"/>
            <a:r>
              <a:rPr lang="en-US" altLang="ko-KR" dirty="0"/>
              <a:t>Vary K and compute cost function at a range of K </a:t>
            </a:r>
            <a:r>
              <a:rPr lang="en-US" altLang="ko-KR" dirty="0" smtClean="0"/>
              <a:t>values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K increases J(...) minimum value should decrease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you decrease the granularity so centroids can better optimize)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Elbow </a:t>
            </a:r>
            <a:r>
              <a:rPr lang="en-US" altLang="ko-KR" dirty="0"/>
              <a:t>method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Chose </a:t>
            </a:r>
            <a:r>
              <a:rPr lang="en-US" altLang="ko-KR" dirty="0"/>
              <a:t>the "elbow" number of </a:t>
            </a:r>
            <a:r>
              <a:rPr lang="en-US" altLang="ko-KR" dirty="0" smtClean="0"/>
              <a:t>clusters</a:t>
            </a:r>
          </a:p>
          <a:p>
            <a:r>
              <a:rPr lang="en-US" altLang="ko-KR" dirty="0" smtClean="0"/>
              <a:t>If </a:t>
            </a:r>
            <a:r>
              <a:rPr lang="en-US" altLang="ko-KR" dirty="0"/>
              <a:t>you get a nice plot this is a reasonable way of choosing K </a:t>
            </a:r>
            <a:endParaRPr lang="en-US" altLang="ko-KR" dirty="0" smtClean="0"/>
          </a:p>
          <a:p>
            <a:r>
              <a:rPr lang="en-US" altLang="ko-KR" dirty="0" smtClean="0"/>
              <a:t>Risks </a:t>
            </a:r>
          </a:p>
          <a:p>
            <a:pPr lvl="1"/>
            <a:r>
              <a:rPr lang="en-US" altLang="ko-KR" dirty="0" smtClean="0"/>
              <a:t>Normally </a:t>
            </a:r>
            <a:r>
              <a:rPr lang="en-US" altLang="ko-KR" dirty="0"/>
              <a:t>you don't get a a nice line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0000FF"/>
                </a:solidFill>
              </a:rPr>
              <a:t>no clear elbow</a:t>
            </a:r>
            <a:r>
              <a:rPr lang="en-US" altLang="ko-KR" dirty="0"/>
              <a:t> on </a:t>
            </a:r>
            <a:r>
              <a:rPr lang="en-US" altLang="ko-KR" dirty="0" smtClean="0"/>
              <a:t>curve</a:t>
            </a:r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really that </a:t>
            </a:r>
            <a:r>
              <a:rPr lang="en-US" altLang="ko-KR" dirty="0" smtClean="0"/>
              <a:t>helpfu</a:t>
            </a:r>
            <a:r>
              <a:rPr lang="en-US" altLang="ko-KR" dirty="0"/>
              <a:t>l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74" y="2118419"/>
            <a:ext cx="3389051" cy="24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Another </a:t>
            </a:r>
            <a:r>
              <a:rPr lang="en-US" altLang="ko-KR" dirty="0"/>
              <a:t>method for choosing K </a:t>
            </a:r>
          </a:p>
          <a:p>
            <a:r>
              <a:rPr lang="en-US" altLang="ko-KR" dirty="0"/>
              <a:t>Using K-means for market </a:t>
            </a:r>
            <a:r>
              <a:rPr lang="en-US" altLang="ko-KR" dirty="0" smtClean="0"/>
              <a:t>segmentation</a:t>
            </a:r>
          </a:p>
          <a:p>
            <a:r>
              <a:rPr lang="en-US" altLang="ko-KR" dirty="0" smtClean="0"/>
              <a:t>Running </a:t>
            </a:r>
            <a:r>
              <a:rPr lang="en-US" altLang="ko-KR" dirty="0"/>
              <a:t>K-means for a </a:t>
            </a:r>
            <a:r>
              <a:rPr lang="en-US" altLang="ko-KR" dirty="0">
                <a:solidFill>
                  <a:srgbClr val="0000FF"/>
                </a:solidFill>
              </a:rPr>
              <a:t>later/downstream purpose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See </a:t>
            </a:r>
            <a:r>
              <a:rPr lang="en-US" altLang="ko-KR" dirty="0"/>
              <a:t>how well different number of clusters serve you later </a:t>
            </a:r>
            <a:r>
              <a:rPr lang="en-US" altLang="ko-KR" dirty="0" smtClean="0"/>
              <a:t>needs</a:t>
            </a:r>
          </a:p>
          <a:p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T-shirt </a:t>
            </a:r>
            <a:r>
              <a:rPr lang="en-US" altLang="ko-KR" dirty="0"/>
              <a:t>size </a:t>
            </a:r>
            <a:r>
              <a:rPr lang="en-US" altLang="ko-KR" dirty="0" smtClean="0"/>
              <a:t>example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you have three sizes (</a:t>
            </a:r>
            <a:r>
              <a:rPr lang="en-US" altLang="ko-KR" dirty="0" smtClean="0"/>
              <a:t>S,M,L)</a:t>
            </a:r>
          </a:p>
          <a:p>
            <a:pPr lvl="2"/>
            <a:r>
              <a:rPr lang="en-US" altLang="ko-KR" dirty="0" smtClean="0"/>
              <a:t>Or </a:t>
            </a:r>
            <a:r>
              <a:rPr lang="en-US" altLang="ko-KR" dirty="0"/>
              <a:t>five sizes (XS, S, M, L, </a:t>
            </a:r>
            <a:r>
              <a:rPr lang="en-US" altLang="ko-KR" dirty="0" smtClean="0"/>
              <a:t>XL)</a:t>
            </a:r>
          </a:p>
          <a:p>
            <a:pPr lvl="2"/>
            <a:r>
              <a:rPr lang="en-US" altLang="ko-KR" dirty="0" smtClean="0"/>
              <a:t>Run </a:t>
            </a:r>
            <a:r>
              <a:rPr lang="en-US" altLang="ko-KR" dirty="0"/>
              <a:t>K means where K = 3 and K = 5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65" y="4349010"/>
            <a:ext cx="4420870" cy="18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Other ways to do Clustering</a:t>
            </a:r>
            <a:endParaRPr lang="en-US" altLang="ko-KR" sz="16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38" y="2179719"/>
            <a:ext cx="6455979" cy="40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Use only one attribute (</a:t>
            </a:r>
            <a:r>
              <a:rPr lang="en-US" altLang="ko-KR" dirty="0" smtClean="0"/>
              <a:t>size)</a:t>
            </a:r>
          </a:p>
          <a:p>
            <a:pPr lvl="2"/>
            <a:r>
              <a:rPr lang="en-US" altLang="ko-KR" dirty="0" smtClean="0"/>
              <a:t>In </a:t>
            </a:r>
            <a:r>
              <a:rPr lang="en-US" altLang="ko-KR" dirty="0"/>
              <a:t>other problems may have </a:t>
            </a:r>
            <a:r>
              <a:rPr lang="en-US" altLang="ko-KR" dirty="0">
                <a:solidFill>
                  <a:srgbClr val="0000FF"/>
                </a:solidFill>
              </a:rPr>
              <a:t>multiple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attributes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may also, for example, know age and tumor size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82" y="3117916"/>
            <a:ext cx="4188436" cy="30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59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Anomaly detection </a:t>
            </a:r>
            <a:r>
              <a:rPr lang="en-US" altLang="ko-KR" b="1" dirty="0" smtClean="0"/>
              <a:t>- problem motivation </a:t>
            </a:r>
          </a:p>
          <a:p>
            <a:r>
              <a:rPr lang="en-US" altLang="ko-KR" dirty="0"/>
              <a:t>Anomaly detection is a reasonably commonly used type of machine learning application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be thought of as a solution to an unsupervised learning </a:t>
            </a:r>
            <a:r>
              <a:rPr lang="en-US" altLang="ko-KR" dirty="0" smtClean="0"/>
              <a:t>problem</a:t>
            </a:r>
          </a:p>
          <a:p>
            <a:pPr lvl="1"/>
            <a:r>
              <a:rPr lang="en-US" altLang="ko-KR" dirty="0" smtClean="0"/>
              <a:t>But</a:t>
            </a:r>
            <a:r>
              <a:rPr lang="en-US" altLang="ko-KR" dirty="0"/>
              <a:t>, has aspects of supervised learning 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What </a:t>
            </a:r>
            <a:r>
              <a:rPr lang="en-US" altLang="ko-KR" dirty="0"/>
              <a:t>is anomaly </a:t>
            </a:r>
            <a:r>
              <a:rPr lang="en-US" altLang="ko-KR" dirty="0" smtClean="0"/>
              <a:t>detection?</a:t>
            </a:r>
          </a:p>
          <a:p>
            <a:pPr lvl="1"/>
            <a:r>
              <a:rPr lang="en-US" altLang="ko-KR" dirty="0" smtClean="0"/>
              <a:t>Imagine </a:t>
            </a:r>
            <a:r>
              <a:rPr lang="en-US" altLang="ko-KR" dirty="0"/>
              <a:t>you're an aircraft engine </a:t>
            </a:r>
            <a:r>
              <a:rPr lang="en-US" altLang="ko-KR" dirty="0" smtClean="0"/>
              <a:t>manufacturer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engines roll off your assembly line you're doing QA </a:t>
            </a:r>
          </a:p>
          <a:p>
            <a:pPr lvl="1"/>
            <a:r>
              <a:rPr lang="en-US" altLang="ko-KR" dirty="0"/>
              <a:t>Measure some features from engines (e.g. heat generated and vibration) </a:t>
            </a:r>
          </a:p>
          <a:p>
            <a:r>
              <a:rPr lang="en-US" altLang="ko-KR" dirty="0"/>
              <a:t>You now have a dataset of x1 to </a:t>
            </a:r>
            <a:r>
              <a:rPr lang="en-US" altLang="ko-KR" dirty="0" err="1"/>
              <a:t>xm</a:t>
            </a:r>
            <a:r>
              <a:rPr lang="en-US" altLang="ko-KR" dirty="0"/>
              <a:t> (i.e. </a:t>
            </a:r>
            <a:r>
              <a:rPr lang="en-US" altLang="ko-KR" i="1" dirty="0"/>
              <a:t>m </a:t>
            </a:r>
            <a:r>
              <a:rPr lang="en-US" altLang="ko-KR" dirty="0"/>
              <a:t>engines were tested) </a:t>
            </a:r>
            <a:endParaRPr lang="en-US" altLang="ko-KR" dirty="0" smtClean="0"/>
          </a:p>
          <a:p>
            <a:r>
              <a:rPr lang="en-US" altLang="ko-KR" dirty="0" smtClean="0"/>
              <a:t>Say </a:t>
            </a:r>
            <a:r>
              <a:rPr lang="en-US" altLang="ko-KR" dirty="0"/>
              <a:t>we plot that dataset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0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 </a:t>
            </a:r>
            <a:endParaRPr lang="en-US" altLang="ko-KR" dirty="0" smtClean="0"/>
          </a:p>
          <a:p>
            <a:r>
              <a:rPr lang="en-US" altLang="ko-KR" dirty="0" smtClean="0"/>
              <a:t>Say </a:t>
            </a:r>
            <a:r>
              <a:rPr lang="en-US" altLang="ko-KR" dirty="0"/>
              <a:t>we plot that </a:t>
            </a:r>
            <a:r>
              <a:rPr lang="en-US" altLang="ko-KR" dirty="0" smtClean="0"/>
              <a:t>dataset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We have a dataset which contains </a:t>
            </a:r>
            <a:r>
              <a:rPr lang="en-US" altLang="ko-KR" b="1" dirty="0">
                <a:solidFill>
                  <a:srgbClr val="0000FF"/>
                </a:solidFill>
              </a:rPr>
              <a:t>normal</a:t>
            </a:r>
            <a:r>
              <a:rPr lang="en-US" altLang="ko-KR" b="1" dirty="0"/>
              <a:t> </a:t>
            </a:r>
            <a:r>
              <a:rPr lang="en-US" altLang="ko-KR" dirty="0"/>
              <a:t>(data) </a:t>
            </a:r>
          </a:p>
          <a:p>
            <a:pPr lvl="1"/>
            <a:r>
              <a:rPr lang="en-US" altLang="ko-KR" dirty="0"/>
              <a:t>How we ensure they're normal is up to us </a:t>
            </a:r>
          </a:p>
          <a:p>
            <a:pPr lvl="1"/>
            <a:r>
              <a:rPr lang="en-US" altLang="ko-KR" dirty="0"/>
              <a:t>In reality it's OK if there are a few which aren't actually </a:t>
            </a:r>
            <a:r>
              <a:rPr lang="en-US" altLang="ko-KR" dirty="0" smtClean="0"/>
              <a:t>normal</a:t>
            </a:r>
          </a:p>
          <a:p>
            <a:r>
              <a:rPr lang="en-US" altLang="ko-KR" dirty="0" smtClean="0"/>
              <a:t>Using </a:t>
            </a:r>
            <a:r>
              <a:rPr lang="en-US" altLang="ko-KR" dirty="0"/>
              <a:t>that dataset as a reference point we can see if other examples are </a:t>
            </a:r>
            <a:r>
              <a:rPr lang="en-US" altLang="ko-KR" b="1" dirty="0">
                <a:solidFill>
                  <a:srgbClr val="0000FF"/>
                </a:solidFill>
              </a:rPr>
              <a:t>anomalous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337989" y="2438838"/>
            <a:ext cx="6341021" cy="2198289"/>
            <a:chOff x="1679028" y="3282294"/>
            <a:chExt cx="6341021" cy="21982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929" y="3282294"/>
              <a:ext cx="3302120" cy="21883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028" y="3282294"/>
              <a:ext cx="2928517" cy="2198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0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do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dirty="0" smtClean="0"/>
              <a:t>First</a:t>
            </a:r>
            <a:r>
              <a:rPr lang="en-US" altLang="ko-KR" dirty="0"/>
              <a:t>, using our training dataset we build a model </a:t>
            </a:r>
          </a:p>
          <a:p>
            <a:pPr lvl="2"/>
            <a:r>
              <a:rPr lang="en-US" altLang="ko-KR" dirty="0"/>
              <a:t>We can access this model using </a:t>
            </a:r>
            <a:r>
              <a:rPr lang="en-US" altLang="ko-KR" b="1" dirty="0" smtClean="0"/>
              <a:t>p(x)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asks, "What is the probability that example x is normal" </a:t>
            </a:r>
          </a:p>
          <a:p>
            <a:pPr lvl="1"/>
            <a:r>
              <a:rPr lang="en-US" altLang="ko-KR" dirty="0"/>
              <a:t>Having built a </a:t>
            </a:r>
            <a:r>
              <a:rPr lang="en-US" altLang="ko-KR" dirty="0" smtClean="0"/>
              <a:t>model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&lt; </a:t>
            </a:r>
            <a:r>
              <a:rPr lang="en-US" altLang="ko-KR" dirty="0" err="1"/>
              <a:t>ε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flag this as an </a:t>
            </a:r>
            <a:r>
              <a:rPr lang="en-US" altLang="ko-KR" dirty="0" smtClean="0"/>
              <a:t>anomaly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&gt;= </a:t>
            </a:r>
            <a:r>
              <a:rPr lang="en-US" altLang="ko-KR" dirty="0" err="1"/>
              <a:t>ε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this is </a:t>
            </a:r>
            <a:r>
              <a:rPr lang="en-US" altLang="ko-KR" dirty="0" smtClean="0"/>
              <a:t>OK</a:t>
            </a:r>
          </a:p>
          <a:p>
            <a:pPr lvl="2"/>
            <a:r>
              <a:rPr lang="en-US" altLang="ko-KR" dirty="0" err="1" smtClean="0"/>
              <a:t>ε</a:t>
            </a:r>
            <a:r>
              <a:rPr lang="en-US" altLang="ko-KR" dirty="0" smtClean="0"/>
              <a:t> </a:t>
            </a:r>
            <a:r>
              <a:rPr lang="en-US" altLang="ko-KR" dirty="0"/>
              <a:t>is some threshold probability value which we define, depending on how sure we need/want to be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9" y="4532455"/>
            <a:ext cx="2289941" cy="17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</a:t>
            </a:r>
            <a:endParaRPr lang="en-US" altLang="ko-KR" dirty="0"/>
          </a:p>
          <a:p>
            <a:r>
              <a:rPr lang="en-US" altLang="ko-KR" b="1" dirty="0"/>
              <a:t>Applications </a:t>
            </a:r>
            <a:endParaRPr lang="en-US" altLang="ko-KR" dirty="0"/>
          </a:p>
          <a:p>
            <a:pPr lvl="1"/>
            <a:r>
              <a:rPr lang="en-US" altLang="ko-KR" dirty="0"/>
              <a:t>Fraud </a:t>
            </a:r>
            <a:r>
              <a:rPr lang="en-US" altLang="ko-KR" dirty="0" smtClean="0"/>
              <a:t>detection</a:t>
            </a:r>
          </a:p>
          <a:p>
            <a:pPr lvl="2"/>
            <a:r>
              <a:rPr lang="en-US" altLang="ko-KR" dirty="0" smtClean="0"/>
              <a:t>Users </a:t>
            </a:r>
            <a:r>
              <a:rPr lang="en-US" altLang="ko-KR" dirty="0"/>
              <a:t>have activity associated with them, such as </a:t>
            </a:r>
          </a:p>
          <a:p>
            <a:pPr lvl="3"/>
            <a:r>
              <a:rPr lang="en-US" altLang="ko-KR" dirty="0"/>
              <a:t>Length on time on-line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Location </a:t>
            </a:r>
            <a:r>
              <a:rPr lang="en-US" altLang="ko-KR" dirty="0"/>
              <a:t>of login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Spending </a:t>
            </a:r>
            <a:r>
              <a:rPr lang="en-US" altLang="ko-KR" dirty="0"/>
              <a:t>frequency </a:t>
            </a:r>
          </a:p>
          <a:p>
            <a:pPr lvl="2"/>
            <a:r>
              <a:rPr lang="en-US" altLang="ko-KR" dirty="0"/>
              <a:t>Using this data we can build a model of what normal users' activity is </a:t>
            </a:r>
            <a:r>
              <a:rPr lang="en-US" altLang="ko-KR" dirty="0" smtClean="0"/>
              <a:t>like</a:t>
            </a:r>
            <a:endParaRPr lang="en-US" altLang="ko-KR" dirty="0"/>
          </a:p>
          <a:p>
            <a:pPr lvl="1"/>
            <a:r>
              <a:rPr lang="en-US" altLang="ko-KR" dirty="0" smtClean="0"/>
              <a:t>Manufacturing </a:t>
            </a:r>
          </a:p>
          <a:p>
            <a:pPr lvl="1"/>
            <a:r>
              <a:rPr lang="en-US" altLang="ko-KR" dirty="0" smtClean="0"/>
              <a:t>Monitoring </a:t>
            </a:r>
            <a:r>
              <a:rPr lang="en-US" altLang="ko-KR" dirty="0"/>
              <a:t>computers in data center </a:t>
            </a:r>
          </a:p>
          <a:p>
            <a:pPr lvl="2"/>
            <a:r>
              <a:rPr lang="en-US" altLang="ko-KR" dirty="0"/>
              <a:t>If you have many machines in a cluster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Computer </a:t>
            </a:r>
            <a:r>
              <a:rPr lang="en-US" altLang="ko-KR" dirty="0"/>
              <a:t>features of machine </a:t>
            </a:r>
          </a:p>
          <a:p>
            <a:pPr lvl="3"/>
            <a:r>
              <a:rPr lang="en-US" altLang="ko-KR" dirty="0"/>
              <a:t>x1 = memory </a:t>
            </a:r>
            <a:r>
              <a:rPr lang="en-US" altLang="ko-KR" dirty="0" smtClean="0"/>
              <a:t>use</a:t>
            </a:r>
          </a:p>
          <a:p>
            <a:pPr lvl="3"/>
            <a:r>
              <a:rPr lang="en-US" altLang="ko-KR" dirty="0" smtClean="0"/>
              <a:t>x2 </a:t>
            </a:r>
            <a:r>
              <a:rPr lang="en-US" altLang="ko-KR" dirty="0"/>
              <a:t>= number of disk accesses/sec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x3 </a:t>
            </a:r>
            <a:r>
              <a:rPr lang="en-US" altLang="ko-KR" dirty="0"/>
              <a:t>= CPU load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x4 </a:t>
            </a:r>
            <a:r>
              <a:rPr lang="en-US" altLang="ko-KR" dirty="0"/>
              <a:t>= </a:t>
            </a:r>
            <a:r>
              <a:rPr lang="en-US" altLang="ko-KR" dirty="0" smtClean="0"/>
              <a:t>CPU </a:t>
            </a:r>
            <a:r>
              <a:rPr lang="en-US" altLang="ko-KR" dirty="0"/>
              <a:t>load/network traffic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84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(optional) </a:t>
            </a:r>
            <a:endParaRPr lang="en-US" altLang="ko-KR" dirty="0" smtClean="0"/>
          </a:p>
          <a:p>
            <a:pPr lvl="1"/>
            <a:r>
              <a:rPr lang="en-US" altLang="ko-KR" dirty="0"/>
              <a:t>Also called the </a:t>
            </a:r>
            <a:r>
              <a:rPr lang="en-US" altLang="ko-KR" b="1" dirty="0"/>
              <a:t>normal distribution </a:t>
            </a:r>
            <a:endParaRPr lang="en-US" altLang="ko-KR" dirty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x (data set) is made up of real numbers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μ </a:t>
            </a:r>
          </a:p>
          <a:p>
            <a:pPr lvl="2"/>
            <a:r>
              <a:rPr lang="en-US" altLang="ko-KR" dirty="0"/>
              <a:t>Variance is </a:t>
            </a:r>
            <a:r>
              <a:rPr lang="en-US" altLang="ko-KR" dirty="0" smtClean="0"/>
              <a:t>σ^2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</a:t>
            </a:r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is also called the </a:t>
            </a:r>
            <a:r>
              <a:rPr lang="en-US" altLang="ko-KR" b="1" dirty="0"/>
              <a:t>standard deviation </a:t>
            </a:r>
            <a:r>
              <a:rPr lang="en-US" altLang="ko-KR" dirty="0"/>
              <a:t>- specifies the width of the Gaussian probability </a:t>
            </a:r>
          </a:p>
          <a:p>
            <a:pPr lvl="2"/>
            <a:r>
              <a:rPr lang="en-US" altLang="ko-KR" dirty="0"/>
              <a:t>The data has a Gaussian distribution </a:t>
            </a:r>
          </a:p>
          <a:p>
            <a:pPr lvl="1"/>
            <a:r>
              <a:rPr lang="en-US" altLang="ko-KR" dirty="0"/>
              <a:t>Then we can write this ~ </a:t>
            </a:r>
            <a:r>
              <a:rPr lang="en-US" altLang="ko-KR" i="1" dirty="0" smtClean="0"/>
              <a:t>N(</a:t>
            </a:r>
            <a:r>
              <a:rPr lang="en-US" altLang="ko-KR" dirty="0" smtClean="0"/>
              <a:t>μ,σ^2 )</a:t>
            </a:r>
          </a:p>
          <a:p>
            <a:pPr lvl="2"/>
            <a:r>
              <a:rPr lang="en-US" altLang="ko-KR" dirty="0" smtClean="0"/>
              <a:t>~ </a:t>
            </a:r>
            <a:r>
              <a:rPr lang="en-US" altLang="ko-KR" dirty="0"/>
              <a:t>means = is distributed </a:t>
            </a:r>
            <a:r>
              <a:rPr lang="en-US" altLang="ko-KR" dirty="0" smtClean="0"/>
              <a:t>as</a:t>
            </a:r>
          </a:p>
          <a:p>
            <a:pPr lvl="2"/>
            <a:r>
              <a:rPr lang="en-US" altLang="ko-KR" i="1" dirty="0" smtClean="0"/>
              <a:t>N </a:t>
            </a:r>
            <a:r>
              <a:rPr lang="en-US" altLang="ko-KR" dirty="0"/>
              <a:t>(should really be "script" N (even curlier!) -&gt; means normal distribution </a:t>
            </a:r>
          </a:p>
          <a:p>
            <a:pPr lvl="2"/>
            <a:r>
              <a:rPr lang="en-US" altLang="ko-KR" dirty="0"/>
              <a:t>μ, </a:t>
            </a:r>
            <a:r>
              <a:rPr lang="en-US" altLang="ko-KR" dirty="0" smtClean="0"/>
              <a:t>σ^2 </a:t>
            </a:r>
            <a:r>
              <a:rPr lang="en-US" altLang="ko-KR" dirty="0"/>
              <a:t>represent the mean and variance, respectively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These </a:t>
            </a:r>
            <a:r>
              <a:rPr lang="en-US" altLang="ko-KR" dirty="0"/>
              <a:t>are the two parameters a Gaussian means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4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/>
              <a:t>Gaussian equation </a:t>
            </a:r>
            <a:r>
              <a:rPr lang="en-US" altLang="ko-KR" dirty="0" smtClean="0"/>
              <a:t>is</a:t>
            </a:r>
            <a:endParaRPr lang="en-US" altLang="ko-KR" dirty="0"/>
          </a:p>
          <a:p>
            <a:pPr lvl="1"/>
            <a:r>
              <a:rPr lang="en-US" altLang="ko-KR" dirty="0" smtClean="0"/>
              <a:t>P(x </a:t>
            </a:r>
            <a:r>
              <a:rPr lang="en-US" altLang="ko-KR" dirty="0"/>
              <a:t>: μ , σ2) (probability of x, parameterized by the mean and squared variance)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07" y="3993304"/>
            <a:ext cx="3141717" cy="214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23" y="2912130"/>
            <a:ext cx="2370887" cy="10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algorithm </a:t>
            </a:r>
            <a:endParaRPr lang="en-US" altLang="ko-KR" sz="1600" dirty="0"/>
          </a:p>
          <a:p>
            <a:r>
              <a:rPr lang="en-US" altLang="ko-KR" dirty="0"/>
              <a:t>Unlabeled training set of m examples </a:t>
            </a:r>
          </a:p>
          <a:p>
            <a:r>
              <a:rPr lang="en-US" altLang="ko-KR" dirty="0"/>
              <a:t>Data = {x1, x2, ..., </a:t>
            </a:r>
            <a:r>
              <a:rPr lang="en-US" altLang="ko-KR" dirty="0" err="1"/>
              <a:t>xm</a:t>
            </a:r>
            <a:r>
              <a:rPr lang="en-US" altLang="ko-KR" dirty="0"/>
              <a:t> 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1"/>
            <a:r>
              <a:rPr lang="en-US" altLang="ko-KR" dirty="0" smtClean="0"/>
              <a:t>Each </a:t>
            </a:r>
            <a:r>
              <a:rPr lang="en-US" altLang="ko-KR" dirty="0"/>
              <a:t>example is an n-dimensional vector (i.e. a feature </a:t>
            </a:r>
            <a:r>
              <a:rPr lang="en-US" altLang="ko-KR" dirty="0" smtClean="0"/>
              <a:t>vector)</a:t>
            </a:r>
          </a:p>
          <a:p>
            <a:pPr lvl="1"/>
            <a:r>
              <a:rPr lang="en-US" altLang="ko-KR" dirty="0" smtClean="0"/>
              <a:t>We </a:t>
            </a:r>
            <a:r>
              <a:rPr lang="en-US" altLang="ko-KR" dirty="0"/>
              <a:t>have n features! </a:t>
            </a:r>
          </a:p>
          <a:p>
            <a:r>
              <a:rPr lang="en-US" altLang="ko-KR" dirty="0"/>
              <a:t>Model P(x) from the data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are high probability features and low probability features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 </a:t>
            </a:r>
            <a:r>
              <a:rPr lang="en-US" altLang="ko-KR" dirty="0"/>
              <a:t>is a </a:t>
            </a:r>
            <a:r>
              <a:rPr lang="en-US" altLang="ko-KR" dirty="0" smtClean="0"/>
              <a:t>vector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model p(x) 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</a:t>
            </a:r>
            <a:r>
              <a:rPr lang="en-US" altLang="ko-KR" dirty="0"/>
              <a:t>p(x1; μ1 , </a:t>
            </a:r>
            <a:r>
              <a:rPr lang="en-US" altLang="ko-KR" dirty="0" smtClean="0"/>
              <a:t>σ1^2</a:t>
            </a:r>
            <a:r>
              <a:rPr lang="en-US" altLang="ko-KR" dirty="0"/>
              <a:t>) * p(x2; μ2 , </a:t>
            </a:r>
            <a:r>
              <a:rPr lang="en-US" altLang="ko-KR" dirty="0" smtClean="0"/>
              <a:t>σ2^2</a:t>
            </a:r>
            <a:r>
              <a:rPr lang="en-US" altLang="ko-KR" dirty="0"/>
              <a:t>) * ... p(</a:t>
            </a:r>
            <a:r>
              <a:rPr lang="en-US" altLang="ko-KR" dirty="0" err="1"/>
              <a:t>xn</a:t>
            </a:r>
            <a:r>
              <a:rPr lang="en-US" altLang="ko-KR" dirty="0"/>
              <a:t> ; </a:t>
            </a:r>
            <a:r>
              <a:rPr lang="en-US" altLang="ko-KR" dirty="0" err="1"/>
              <a:t>μn</a:t>
            </a:r>
            <a:r>
              <a:rPr lang="en-US" altLang="ko-KR" dirty="0"/>
              <a:t> , </a:t>
            </a:r>
            <a:r>
              <a:rPr lang="en-US" altLang="ko-KR" dirty="0" smtClean="0"/>
              <a:t>σn^2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Multiply </a:t>
            </a:r>
            <a:r>
              <a:rPr lang="en-US" altLang="ko-KR" dirty="0"/>
              <a:t>the probability of each features by each feature </a:t>
            </a:r>
          </a:p>
          <a:p>
            <a:pPr lvl="2"/>
            <a:r>
              <a:rPr lang="en-US" altLang="ko-KR" dirty="0"/>
              <a:t>We model each of the features by assuming each feature is distributed according to a Gaussian distribution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p(xi</a:t>
            </a:r>
            <a:r>
              <a:rPr lang="en-US" altLang="ko-KR" dirty="0"/>
              <a:t>; </a:t>
            </a:r>
            <a:r>
              <a:rPr lang="en-US" altLang="ko-KR" dirty="0" err="1"/>
              <a:t>μi</a:t>
            </a:r>
            <a:r>
              <a:rPr lang="en-US" altLang="ko-KR" dirty="0"/>
              <a:t> , </a:t>
            </a:r>
            <a:r>
              <a:rPr lang="en-US" altLang="ko-KR" dirty="0" smtClean="0"/>
              <a:t>σi^2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The probability of feature xi given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σi^2</a:t>
            </a:r>
            <a:r>
              <a:rPr lang="en-US" altLang="ko-KR" dirty="0"/>
              <a:t>, using a Gaussian distribution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algorithm</a:t>
            </a:r>
            <a:endParaRPr lang="en-US" altLang="ko-KR" sz="1600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69" y="2380012"/>
            <a:ext cx="6377152" cy="33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Anomaly detection algorithm</a:t>
            </a:r>
            <a:endParaRPr lang="en-US" altLang="ko-KR" sz="1600" dirty="0"/>
          </a:p>
          <a:p>
            <a:r>
              <a:rPr lang="en-US" altLang="ko-KR" dirty="0" smtClean="0"/>
              <a:t>1 </a:t>
            </a:r>
            <a:r>
              <a:rPr lang="en-US" altLang="ko-KR" dirty="0"/>
              <a:t>)</a:t>
            </a:r>
            <a:r>
              <a:rPr lang="en-US" altLang="ko-KR" dirty="0" smtClean="0"/>
              <a:t> </a:t>
            </a:r>
            <a:r>
              <a:rPr lang="en-US" altLang="ko-KR" dirty="0"/>
              <a:t>Chose features </a:t>
            </a:r>
          </a:p>
          <a:p>
            <a:pPr lvl="1"/>
            <a:r>
              <a:rPr lang="en-US" altLang="ko-KR" dirty="0"/>
              <a:t>Try to come up with features which might help identify something </a:t>
            </a:r>
            <a:r>
              <a:rPr lang="en-US" altLang="ko-KR" dirty="0" smtClean="0"/>
              <a:t>anomalous </a:t>
            </a:r>
            <a:r>
              <a:rPr lang="en-US" altLang="ko-KR" dirty="0"/>
              <a:t>- may be unusually large or small values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More </a:t>
            </a:r>
            <a:r>
              <a:rPr lang="en-US" altLang="ko-KR" dirty="0"/>
              <a:t>generally, chose features which describe the general </a:t>
            </a:r>
            <a:r>
              <a:rPr lang="en-US" altLang="ko-KR" dirty="0" smtClean="0"/>
              <a:t>properties</a:t>
            </a:r>
          </a:p>
          <a:p>
            <a:pPr lvl="1"/>
            <a:r>
              <a:rPr lang="en-US" altLang="ko-KR" dirty="0" smtClean="0"/>
              <a:t>This </a:t>
            </a:r>
            <a:r>
              <a:rPr lang="en-US" altLang="ko-KR" dirty="0"/>
              <a:t>is nothing unique to anomaly detection - it's just the idea of building a sensible feature vector </a:t>
            </a:r>
          </a:p>
          <a:p>
            <a:r>
              <a:rPr lang="en-US" altLang="ko-KR" dirty="0"/>
              <a:t>2 </a:t>
            </a:r>
            <a:r>
              <a:rPr lang="en-US" altLang="ko-KR" dirty="0" smtClean="0"/>
              <a:t>) </a:t>
            </a:r>
            <a:r>
              <a:rPr lang="en-US" altLang="ko-KR" dirty="0"/>
              <a:t>Fit parameters </a:t>
            </a:r>
          </a:p>
          <a:p>
            <a:pPr lvl="1"/>
            <a:r>
              <a:rPr lang="en-US" altLang="ko-KR" dirty="0"/>
              <a:t>Determine parameters for each of your examples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σi2</a:t>
            </a:r>
            <a:endParaRPr lang="en-US" altLang="ko-KR" dirty="0"/>
          </a:p>
          <a:p>
            <a:pPr lvl="2"/>
            <a:r>
              <a:rPr lang="en-US" altLang="ko-KR" dirty="0" smtClean="0"/>
              <a:t>Fit </a:t>
            </a:r>
            <a:r>
              <a:rPr lang="en-US" altLang="ko-KR" dirty="0"/>
              <a:t>is a bit misleading, really should just be "Calculate parameters for 1 to n" </a:t>
            </a:r>
          </a:p>
          <a:p>
            <a:pPr lvl="1"/>
            <a:r>
              <a:rPr lang="en-US" altLang="ko-KR" dirty="0"/>
              <a:t>So you're calculating standard deviation and mean for each feature </a:t>
            </a:r>
          </a:p>
          <a:p>
            <a:pPr lvl="1"/>
            <a:r>
              <a:rPr lang="en-US" altLang="ko-KR" dirty="0"/>
              <a:t>You should of course used some </a:t>
            </a:r>
            <a:r>
              <a:rPr lang="en-US" altLang="ko-KR" dirty="0" err="1"/>
              <a:t>vectorized</a:t>
            </a:r>
            <a:r>
              <a:rPr lang="en-US" altLang="ko-KR" dirty="0"/>
              <a:t> implementation rather than a loop probably </a:t>
            </a:r>
          </a:p>
          <a:p>
            <a:r>
              <a:rPr lang="en-US" altLang="ko-KR" dirty="0"/>
              <a:t>3 </a:t>
            </a:r>
            <a:r>
              <a:rPr lang="en-US" altLang="ko-KR" dirty="0" smtClean="0"/>
              <a:t>) </a:t>
            </a:r>
            <a:r>
              <a:rPr lang="en-US" altLang="ko-KR" dirty="0"/>
              <a:t>compute p(x) </a:t>
            </a:r>
          </a:p>
          <a:p>
            <a:pPr lvl="1"/>
            <a:r>
              <a:rPr lang="en-US" altLang="ko-KR" dirty="0"/>
              <a:t>You compute the formula shown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the formula for the Gaussian probability)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the number is very small, very low chance of it being "normal"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24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3200</TotalTime>
  <Words>4491</Words>
  <Application>Microsoft Macintosh PowerPoint</Application>
  <PresentationFormat>화면 슬라이드 쇼(4:3)</PresentationFormat>
  <Paragraphs>1101</Paragraphs>
  <Slides>106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21" baseType="lpstr">
      <vt:lpstr>맑은 고딕</vt:lpstr>
      <vt:lpstr>옥션고딕 B</vt:lpstr>
      <vt:lpstr>한컴 윤고딕 230</vt:lpstr>
      <vt:lpstr>한컴 윤고딕 240</vt:lpstr>
      <vt:lpstr>한컴 윤고딕 250</vt:lpstr>
      <vt:lpstr>Arial Black</vt:lpstr>
      <vt:lpstr>Calibri</vt:lpstr>
      <vt:lpstr>Calibri Light</vt:lpstr>
      <vt:lpstr>HY강B</vt:lpstr>
      <vt:lpstr>HY견고딕</vt:lpstr>
      <vt:lpstr>Tahoma</vt:lpstr>
      <vt:lpstr>Wingdings</vt:lpstr>
      <vt:lpstr>Yoon 윤고딕 550_TT</vt:lpstr>
      <vt:lpstr>Arial</vt:lpstr>
      <vt:lpstr>Office 테마</vt:lpstr>
      <vt:lpstr>Machine  Learning : Basic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프레젠테이션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PowerPoint 프레젠테이션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PowerPoint 프레젠테이션</vt:lpstr>
      <vt:lpstr>Regularization</vt:lpstr>
      <vt:lpstr>Regularization</vt:lpstr>
      <vt:lpstr>Regularization</vt:lpstr>
      <vt:lpstr>Regularization</vt:lpstr>
      <vt:lpstr>PowerPoint 프레젠테이션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PowerPoint 프레젠테이션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PowerPoint 프레젠테이션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PowerPoint 프레젠테이션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swcon</dc:creator>
  <cp:lastModifiedBy>박지현</cp:lastModifiedBy>
  <cp:revision>174</cp:revision>
  <cp:lastPrinted>2016-03-21T07:32:01Z</cp:lastPrinted>
  <dcterms:created xsi:type="dcterms:W3CDTF">2015-01-29T01:05:38Z</dcterms:created>
  <dcterms:modified xsi:type="dcterms:W3CDTF">2016-03-23T02:11:03Z</dcterms:modified>
</cp:coreProperties>
</file>